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04.xml" ContentType="application/vnd.openxmlformats-officedocument.presentationml.tags+xml"/>
  <Override PartName="/ppt/notesSlides/notesSlide9.xml" ContentType="application/vnd.openxmlformats-officedocument.presentationml.notesSlide+xml"/>
  <Override PartName="/ppt/tags/tag105.xml" ContentType="application/vnd.openxmlformats-officedocument.presentationml.tags+xml"/>
  <Override PartName="/ppt/notesSlides/notesSlide10.xml" ContentType="application/vnd.openxmlformats-officedocument.presentationml.notesSlide+xml"/>
  <Override PartName="/ppt/tags/tag10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07.xml" ContentType="application/vnd.openxmlformats-officedocument.presentationml.tags+xml"/>
  <Override PartName="/ppt/notesSlides/notesSlide18.xml" ContentType="application/vnd.openxmlformats-officedocument.presentationml.notesSlide+xml"/>
  <Override PartName="/ppt/tags/tag108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3" r:id="rId1"/>
  </p:sldMasterIdLst>
  <p:notesMasterIdLst>
    <p:notesMasterId r:id="rId41"/>
  </p:notesMasterIdLst>
  <p:handoutMasterIdLst>
    <p:handoutMasterId r:id="rId42"/>
  </p:handoutMasterIdLst>
  <p:sldIdLst>
    <p:sldId id="256" r:id="rId2"/>
    <p:sldId id="300" r:id="rId3"/>
    <p:sldId id="265" r:id="rId4"/>
    <p:sldId id="266" r:id="rId5"/>
    <p:sldId id="267" r:id="rId6"/>
    <p:sldId id="268" r:id="rId7"/>
    <p:sldId id="301" r:id="rId8"/>
    <p:sldId id="270" r:id="rId9"/>
    <p:sldId id="271" r:id="rId10"/>
    <p:sldId id="317" r:id="rId11"/>
    <p:sldId id="318" r:id="rId12"/>
    <p:sldId id="319" r:id="rId13"/>
    <p:sldId id="272" r:id="rId14"/>
    <p:sldId id="273" r:id="rId15"/>
    <p:sldId id="323" r:id="rId16"/>
    <p:sldId id="324" r:id="rId17"/>
    <p:sldId id="302" r:id="rId18"/>
    <p:sldId id="275" r:id="rId19"/>
    <p:sldId id="276" r:id="rId20"/>
    <p:sldId id="280" r:id="rId21"/>
    <p:sldId id="304" r:id="rId22"/>
    <p:sldId id="284" r:id="rId23"/>
    <p:sldId id="285" r:id="rId24"/>
    <p:sldId id="286" r:id="rId25"/>
    <p:sldId id="288" r:id="rId26"/>
    <p:sldId id="289" r:id="rId27"/>
    <p:sldId id="290" r:id="rId28"/>
    <p:sldId id="329" r:id="rId29"/>
    <p:sldId id="311" r:id="rId30"/>
    <p:sldId id="320" r:id="rId31"/>
    <p:sldId id="321" r:id="rId32"/>
    <p:sldId id="322" r:id="rId33"/>
    <p:sldId id="292" r:id="rId34"/>
    <p:sldId id="293" r:id="rId35"/>
    <p:sldId id="294" r:id="rId36"/>
    <p:sldId id="296" r:id="rId37"/>
    <p:sldId id="297" r:id="rId38"/>
    <p:sldId id="298" r:id="rId39"/>
    <p:sldId id="257" r:id="rId40"/>
  </p:sldIdLst>
  <p:sldSz cx="9144000" cy="6858000" type="screen4x3"/>
  <p:notesSz cx="6819900" cy="9918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00"/>
    <a:srgbClr val="AFE600"/>
    <a:srgbClr val="403C40"/>
    <a:srgbClr val="D5D5D5"/>
    <a:srgbClr val="78AA50"/>
    <a:srgbClr val="76AD51"/>
    <a:srgbClr val="597A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734" autoAdjust="0"/>
    <p:restoredTop sz="94648" autoAdjust="0"/>
  </p:normalViewPr>
  <p:slideViewPr>
    <p:cSldViewPr snapToObjects="1">
      <p:cViewPr>
        <p:scale>
          <a:sx n="125" d="100"/>
          <a:sy n="125" d="100"/>
        </p:scale>
        <p:origin x="-552" y="276"/>
      </p:cViewPr>
      <p:guideLst>
        <p:guide orient="horz" pos="2160"/>
        <p:guide orient="horz" pos="799"/>
        <p:guide orient="horz" pos="1207"/>
        <p:guide pos="2880"/>
        <p:guide pos="5602"/>
        <p:guide pos="3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FE77A7-6DAD-4095-A010-A9EFB993520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A6ADF6-6B3D-4B54-B251-D44818700654}">
      <dgm:prSet phldrT="[Text]"/>
      <dgm:spPr/>
      <dgm:t>
        <a:bodyPr/>
        <a:lstStyle/>
        <a:p>
          <a:r>
            <a:rPr lang="en-US" dirty="0" smtClean="0"/>
            <a:t>Partial Settlement</a:t>
          </a:r>
          <a:endParaRPr lang="en-US" dirty="0"/>
        </a:p>
      </dgm:t>
    </dgm:pt>
    <dgm:pt modelId="{D5655303-EA1E-4458-9DEB-619B632FC61E}" type="parTrans" cxnId="{388A3992-C0C6-42A7-B171-D6E8433FD03B}">
      <dgm:prSet/>
      <dgm:spPr/>
      <dgm:t>
        <a:bodyPr/>
        <a:lstStyle/>
        <a:p>
          <a:endParaRPr lang="en-US"/>
        </a:p>
      </dgm:t>
    </dgm:pt>
    <dgm:pt modelId="{0FE26DD3-AD29-45BB-80E9-EFD72ADA108F}" type="sibTrans" cxnId="{388A3992-C0C6-42A7-B171-D6E8433FD03B}">
      <dgm:prSet/>
      <dgm:spPr/>
      <dgm:t>
        <a:bodyPr/>
        <a:lstStyle/>
        <a:p>
          <a:endParaRPr lang="en-US"/>
        </a:p>
      </dgm:t>
    </dgm:pt>
    <dgm:pt modelId="{5709F565-03A8-4253-BE81-901358720405}">
      <dgm:prSet phldrT="[Text]"/>
      <dgm:spPr/>
      <dgm:t>
        <a:bodyPr/>
        <a:lstStyle/>
        <a:p>
          <a:r>
            <a:rPr lang="en-US" dirty="0" smtClean="0"/>
            <a:t>Bilateral Cancellation</a:t>
          </a:r>
          <a:endParaRPr lang="en-US" dirty="0"/>
        </a:p>
      </dgm:t>
    </dgm:pt>
    <dgm:pt modelId="{A7BC88EF-69CA-431F-8FDD-F3B7FFBA8BB0}" type="parTrans" cxnId="{9BC4584C-6F09-4236-8F8C-FCB05CDA7C92}">
      <dgm:prSet/>
      <dgm:spPr/>
      <dgm:t>
        <a:bodyPr/>
        <a:lstStyle/>
        <a:p>
          <a:endParaRPr lang="en-US"/>
        </a:p>
      </dgm:t>
    </dgm:pt>
    <dgm:pt modelId="{E63A1550-356D-40E4-84A3-ED1FCD22C90E}" type="sibTrans" cxnId="{9BC4584C-6F09-4236-8F8C-FCB05CDA7C92}">
      <dgm:prSet/>
      <dgm:spPr/>
      <dgm:t>
        <a:bodyPr/>
        <a:lstStyle/>
        <a:p>
          <a:endParaRPr lang="en-US"/>
        </a:p>
      </dgm:t>
    </dgm:pt>
    <dgm:pt modelId="{0E2E5F03-B655-43EE-87AC-359B4AFB790F}">
      <dgm:prSet phldrT="[Text]"/>
      <dgm:spPr/>
      <dgm:t>
        <a:bodyPr/>
        <a:lstStyle/>
        <a:p>
          <a:r>
            <a:rPr lang="en-US" dirty="0" smtClean="0"/>
            <a:t>Hold and Release of Instructions</a:t>
          </a:r>
          <a:endParaRPr lang="en-US" dirty="0"/>
        </a:p>
      </dgm:t>
    </dgm:pt>
    <dgm:pt modelId="{45AE3748-A156-4D6E-A1B7-204A358C5B47}" type="parTrans" cxnId="{AA2F62EA-3A95-4A45-94B4-872E5F4D5575}">
      <dgm:prSet/>
      <dgm:spPr/>
      <dgm:t>
        <a:bodyPr/>
        <a:lstStyle/>
        <a:p>
          <a:endParaRPr lang="en-US"/>
        </a:p>
      </dgm:t>
    </dgm:pt>
    <dgm:pt modelId="{008F948F-842C-402B-B70B-3FAB5ACDC6D0}" type="sibTrans" cxnId="{AA2F62EA-3A95-4A45-94B4-872E5F4D5575}">
      <dgm:prSet/>
      <dgm:spPr/>
      <dgm:t>
        <a:bodyPr/>
        <a:lstStyle/>
        <a:p>
          <a:endParaRPr lang="en-US"/>
        </a:p>
      </dgm:t>
    </dgm:pt>
    <dgm:pt modelId="{1B381782-6DD0-4A3F-9561-222E6A7FD640}">
      <dgm:prSet phldrT="[Text]"/>
      <dgm:spPr/>
      <dgm:t>
        <a:bodyPr/>
        <a:lstStyle/>
        <a:p>
          <a:r>
            <a:rPr lang="en-US" dirty="0" smtClean="0"/>
            <a:t>Ex-/Cum Flag and Opt-out Indicator</a:t>
          </a:r>
          <a:r>
            <a:rPr lang="en-US" baseline="30000" dirty="0" smtClean="0"/>
            <a:t>1</a:t>
          </a:r>
          <a:endParaRPr lang="en-US" baseline="30000" dirty="0"/>
        </a:p>
      </dgm:t>
    </dgm:pt>
    <dgm:pt modelId="{F6E84FC2-0F88-4140-B97B-A70038378DD6}" type="parTrans" cxnId="{233D316C-FE49-4313-BE5D-7C50549DBEE9}">
      <dgm:prSet/>
      <dgm:spPr/>
      <dgm:t>
        <a:bodyPr/>
        <a:lstStyle/>
        <a:p>
          <a:endParaRPr lang="en-US"/>
        </a:p>
      </dgm:t>
    </dgm:pt>
    <dgm:pt modelId="{D6718725-8FB1-44C1-99D8-D5CB3666D194}" type="sibTrans" cxnId="{233D316C-FE49-4313-BE5D-7C50549DBEE9}">
      <dgm:prSet/>
      <dgm:spPr/>
      <dgm:t>
        <a:bodyPr/>
        <a:lstStyle/>
        <a:p>
          <a:endParaRPr lang="en-US"/>
        </a:p>
      </dgm:t>
    </dgm:pt>
    <dgm:pt modelId="{F5179FA6-FC36-4C58-9C68-87584254F7F4}">
      <dgm:prSet phldrT="[Text]" custT="1"/>
      <dgm:spPr/>
      <dgm:t>
        <a:bodyPr/>
        <a:lstStyle/>
        <a:p>
          <a:r>
            <a:rPr lang="en-US" sz="2500" dirty="0" smtClean="0"/>
            <a:t>Instruction Types</a:t>
          </a:r>
          <a:r>
            <a:rPr lang="en-US" sz="1050" dirty="0" smtClean="0"/>
            <a:t> (in ISO 15022)</a:t>
          </a:r>
          <a:endParaRPr lang="en-US" sz="2500" dirty="0"/>
        </a:p>
      </dgm:t>
    </dgm:pt>
    <dgm:pt modelId="{F1E248A2-FAE2-42DD-951D-E7D53D3F587E}" type="parTrans" cxnId="{22C2E863-CF78-4F8C-8EF7-3CB5C0BDF6E8}">
      <dgm:prSet/>
      <dgm:spPr/>
      <dgm:t>
        <a:bodyPr/>
        <a:lstStyle/>
        <a:p>
          <a:endParaRPr lang="en-US"/>
        </a:p>
      </dgm:t>
    </dgm:pt>
    <dgm:pt modelId="{B5501024-F974-441F-85BB-9870094633A2}" type="sibTrans" cxnId="{22C2E863-CF78-4F8C-8EF7-3CB5C0BDF6E8}">
      <dgm:prSet/>
      <dgm:spPr/>
      <dgm:t>
        <a:bodyPr/>
        <a:lstStyle/>
        <a:p>
          <a:endParaRPr lang="en-US"/>
        </a:p>
      </dgm:t>
    </dgm:pt>
    <dgm:pt modelId="{E4DACA2F-9DE9-42A6-AD80-1CDE1D764FC4}" type="pres">
      <dgm:prSet presAssocID="{E6FE77A7-6DAD-4095-A010-A9EFB993520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37165A0-2C61-477F-BC79-9FD022EB45D3}" type="pres">
      <dgm:prSet presAssocID="{E6FE77A7-6DAD-4095-A010-A9EFB9935205}" presName="Name1" presStyleCnt="0"/>
      <dgm:spPr/>
    </dgm:pt>
    <dgm:pt modelId="{4FA8511A-F993-40CE-9025-58A69540701A}" type="pres">
      <dgm:prSet presAssocID="{E6FE77A7-6DAD-4095-A010-A9EFB9935205}" presName="cycle" presStyleCnt="0"/>
      <dgm:spPr/>
    </dgm:pt>
    <dgm:pt modelId="{40ABD363-8DB4-4F12-A447-E7F8198B6385}" type="pres">
      <dgm:prSet presAssocID="{E6FE77A7-6DAD-4095-A010-A9EFB9935205}" presName="srcNode" presStyleLbl="node1" presStyleIdx="0" presStyleCnt="5"/>
      <dgm:spPr/>
    </dgm:pt>
    <dgm:pt modelId="{5A88B02A-1BDE-435D-83EF-527B666A3668}" type="pres">
      <dgm:prSet presAssocID="{E6FE77A7-6DAD-4095-A010-A9EFB9935205}" presName="conn" presStyleLbl="parChTrans1D2" presStyleIdx="0" presStyleCnt="1"/>
      <dgm:spPr/>
      <dgm:t>
        <a:bodyPr/>
        <a:lstStyle/>
        <a:p>
          <a:endParaRPr lang="en-US"/>
        </a:p>
      </dgm:t>
    </dgm:pt>
    <dgm:pt modelId="{7A4629CF-7E83-4983-BCA0-51147AD919AC}" type="pres">
      <dgm:prSet presAssocID="{E6FE77A7-6DAD-4095-A010-A9EFB9935205}" presName="extraNode" presStyleLbl="node1" presStyleIdx="0" presStyleCnt="5"/>
      <dgm:spPr/>
    </dgm:pt>
    <dgm:pt modelId="{4A58D630-C50F-46CF-A2A9-9B479C90F2E7}" type="pres">
      <dgm:prSet presAssocID="{E6FE77A7-6DAD-4095-A010-A9EFB9935205}" presName="dstNode" presStyleLbl="node1" presStyleIdx="0" presStyleCnt="5"/>
      <dgm:spPr/>
    </dgm:pt>
    <dgm:pt modelId="{246F70DF-F946-4156-974C-627B7DEA85C9}" type="pres">
      <dgm:prSet presAssocID="{05A6ADF6-6B3D-4B54-B251-D4481870065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69635-B3D2-49FF-B202-1D465173D741}" type="pres">
      <dgm:prSet presAssocID="{05A6ADF6-6B3D-4B54-B251-D44818700654}" presName="accent_1" presStyleCnt="0"/>
      <dgm:spPr/>
    </dgm:pt>
    <dgm:pt modelId="{F60793C1-2B1A-49DA-9815-87CFDFDE2B02}" type="pres">
      <dgm:prSet presAssocID="{05A6ADF6-6B3D-4B54-B251-D44818700654}" presName="accentRepeatNode" presStyleLbl="solidFgAcc1" presStyleIdx="0" presStyleCnt="5"/>
      <dgm:spPr/>
    </dgm:pt>
    <dgm:pt modelId="{0103D5D3-68CB-44BA-B436-D6FA918B3739}" type="pres">
      <dgm:prSet presAssocID="{5709F565-03A8-4253-BE81-90135872040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B11A2A-8CF1-40D5-88BE-2A66E0327581}" type="pres">
      <dgm:prSet presAssocID="{5709F565-03A8-4253-BE81-901358720405}" presName="accent_2" presStyleCnt="0"/>
      <dgm:spPr/>
    </dgm:pt>
    <dgm:pt modelId="{17D1B56F-F01D-4CC4-B8F4-C867C2D00889}" type="pres">
      <dgm:prSet presAssocID="{5709F565-03A8-4253-BE81-901358720405}" presName="accentRepeatNode" presStyleLbl="solidFgAcc1" presStyleIdx="1" presStyleCnt="5"/>
      <dgm:spPr/>
    </dgm:pt>
    <dgm:pt modelId="{732DD8A5-60D5-4C35-826E-C89C7B6F1FA1}" type="pres">
      <dgm:prSet presAssocID="{F5179FA6-FC36-4C58-9C68-87584254F7F4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5F6C74-2829-416B-ACC1-607DFA7A8C19}" type="pres">
      <dgm:prSet presAssocID="{F5179FA6-FC36-4C58-9C68-87584254F7F4}" presName="accent_3" presStyleCnt="0"/>
      <dgm:spPr/>
    </dgm:pt>
    <dgm:pt modelId="{6B8FC400-BB22-4EDC-9B07-1E5E775ABDF6}" type="pres">
      <dgm:prSet presAssocID="{F5179FA6-FC36-4C58-9C68-87584254F7F4}" presName="accentRepeatNode" presStyleLbl="solidFgAcc1" presStyleIdx="2" presStyleCnt="5"/>
      <dgm:spPr/>
    </dgm:pt>
    <dgm:pt modelId="{3EB26C59-F0EE-49DF-A883-7329D57C0CF0}" type="pres">
      <dgm:prSet presAssocID="{0E2E5F03-B655-43EE-87AC-359B4AFB790F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F42613-A385-4C6A-A919-2FD5939456CC}" type="pres">
      <dgm:prSet presAssocID="{0E2E5F03-B655-43EE-87AC-359B4AFB790F}" presName="accent_4" presStyleCnt="0"/>
      <dgm:spPr/>
    </dgm:pt>
    <dgm:pt modelId="{DDE5A70E-5F1D-4ADB-A267-5094A41C078E}" type="pres">
      <dgm:prSet presAssocID="{0E2E5F03-B655-43EE-87AC-359B4AFB790F}" presName="accentRepeatNode" presStyleLbl="solidFgAcc1" presStyleIdx="3" presStyleCnt="5"/>
      <dgm:spPr/>
    </dgm:pt>
    <dgm:pt modelId="{1E849FA8-831C-4BD8-AB59-E8F495D8351D}" type="pres">
      <dgm:prSet presAssocID="{1B381782-6DD0-4A3F-9561-222E6A7FD64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757DE0-4EDE-4F6F-B663-7B16E18C904B}" type="pres">
      <dgm:prSet presAssocID="{1B381782-6DD0-4A3F-9561-222E6A7FD640}" presName="accent_5" presStyleCnt="0"/>
      <dgm:spPr/>
    </dgm:pt>
    <dgm:pt modelId="{A5AE2704-DD3D-4388-BF12-5194D14DBAFC}" type="pres">
      <dgm:prSet presAssocID="{1B381782-6DD0-4A3F-9561-222E6A7FD640}" presName="accentRepeatNode" presStyleLbl="solidFgAcc1" presStyleIdx="4" presStyleCnt="5"/>
      <dgm:spPr/>
    </dgm:pt>
  </dgm:ptLst>
  <dgm:cxnLst>
    <dgm:cxn modelId="{9BC4584C-6F09-4236-8F8C-FCB05CDA7C92}" srcId="{E6FE77A7-6DAD-4095-A010-A9EFB9935205}" destId="{5709F565-03A8-4253-BE81-901358720405}" srcOrd="1" destOrd="0" parTransId="{A7BC88EF-69CA-431F-8FDD-F3B7FFBA8BB0}" sibTransId="{E63A1550-356D-40E4-84A3-ED1FCD22C90E}"/>
    <dgm:cxn modelId="{388A3992-C0C6-42A7-B171-D6E8433FD03B}" srcId="{E6FE77A7-6DAD-4095-A010-A9EFB9935205}" destId="{05A6ADF6-6B3D-4B54-B251-D44818700654}" srcOrd="0" destOrd="0" parTransId="{D5655303-EA1E-4458-9DEB-619B632FC61E}" sibTransId="{0FE26DD3-AD29-45BB-80E9-EFD72ADA108F}"/>
    <dgm:cxn modelId="{22C2E863-CF78-4F8C-8EF7-3CB5C0BDF6E8}" srcId="{E6FE77A7-6DAD-4095-A010-A9EFB9935205}" destId="{F5179FA6-FC36-4C58-9C68-87584254F7F4}" srcOrd="2" destOrd="0" parTransId="{F1E248A2-FAE2-42DD-951D-E7D53D3F587E}" sibTransId="{B5501024-F974-441F-85BB-9870094633A2}"/>
    <dgm:cxn modelId="{58A7F972-8A66-4EB8-AB73-872DEB7EB56C}" type="presOf" srcId="{1B381782-6DD0-4A3F-9561-222E6A7FD640}" destId="{1E849FA8-831C-4BD8-AB59-E8F495D8351D}" srcOrd="0" destOrd="0" presId="urn:microsoft.com/office/officeart/2008/layout/VerticalCurvedList"/>
    <dgm:cxn modelId="{66DB5B59-2387-415C-B0A9-2A989B44C8CA}" type="presOf" srcId="{5709F565-03A8-4253-BE81-901358720405}" destId="{0103D5D3-68CB-44BA-B436-D6FA918B3739}" srcOrd="0" destOrd="0" presId="urn:microsoft.com/office/officeart/2008/layout/VerticalCurvedList"/>
    <dgm:cxn modelId="{8E8C76B4-3D4F-4475-994B-101D286CDCEC}" type="presOf" srcId="{E6FE77A7-6DAD-4095-A010-A9EFB9935205}" destId="{E4DACA2F-9DE9-42A6-AD80-1CDE1D764FC4}" srcOrd="0" destOrd="0" presId="urn:microsoft.com/office/officeart/2008/layout/VerticalCurvedList"/>
    <dgm:cxn modelId="{233D316C-FE49-4313-BE5D-7C50549DBEE9}" srcId="{E6FE77A7-6DAD-4095-A010-A9EFB9935205}" destId="{1B381782-6DD0-4A3F-9561-222E6A7FD640}" srcOrd="4" destOrd="0" parTransId="{F6E84FC2-0F88-4140-B97B-A70038378DD6}" sibTransId="{D6718725-8FB1-44C1-99D8-D5CB3666D194}"/>
    <dgm:cxn modelId="{C7477BEF-245B-4E23-8D9A-F0686D07EED0}" type="presOf" srcId="{0E2E5F03-B655-43EE-87AC-359B4AFB790F}" destId="{3EB26C59-F0EE-49DF-A883-7329D57C0CF0}" srcOrd="0" destOrd="0" presId="urn:microsoft.com/office/officeart/2008/layout/VerticalCurvedList"/>
    <dgm:cxn modelId="{DCAEF599-3274-4A28-8ED7-EC08C8155ADB}" type="presOf" srcId="{05A6ADF6-6B3D-4B54-B251-D44818700654}" destId="{246F70DF-F946-4156-974C-627B7DEA85C9}" srcOrd="0" destOrd="0" presId="urn:microsoft.com/office/officeart/2008/layout/VerticalCurvedList"/>
    <dgm:cxn modelId="{22DF303E-DF47-4E6F-A212-9AAF78149AA1}" type="presOf" srcId="{0FE26DD3-AD29-45BB-80E9-EFD72ADA108F}" destId="{5A88B02A-1BDE-435D-83EF-527B666A3668}" srcOrd="0" destOrd="0" presId="urn:microsoft.com/office/officeart/2008/layout/VerticalCurvedList"/>
    <dgm:cxn modelId="{AA2F62EA-3A95-4A45-94B4-872E5F4D5575}" srcId="{E6FE77A7-6DAD-4095-A010-A9EFB9935205}" destId="{0E2E5F03-B655-43EE-87AC-359B4AFB790F}" srcOrd="3" destOrd="0" parTransId="{45AE3748-A156-4D6E-A1B7-204A358C5B47}" sibTransId="{008F948F-842C-402B-B70B-3FAB5ACDC6D0}"/>
    <dgm:cxn modelId="{4A11CC98-33BF-47EE-BA7F-94491524B5F7}" type="presOf" srcId="{F5179FA6-FC36-4C58-9C68-87584254F7F4}" destId="{732DD8A5-60D5-4C35-826E-C89C7B6F1FA1}" srcOrd="0" destOrd="0" presId="urn:microsoft.com/office/officeart/2008/layout/VerticalCurvedList"/>
    <dgm:cxn modelId="{D077E5E5-E4E3-4296-A35B-2744566E0E4C}" type="presParOf" srcId="{E4DACA2F-9DE9-42A6-AD80-1CDE1D764FC4}" destId="{437165A0-2C61-477F-BC79-9FD022EB45D3}" srcOrd="0" destOrd="0" presId="urn:microsoft.com/office/officeart/2008/layout/VerticalCurvedList"/>
    <dgm:cxn modelId="{E4250C69-ADF3-4A41-A795-2EE416BABD5D}" type="presParOf" srcId="{437165A0-2C61-477F-BC79-9FD022EB45D3}" destId="{4FA8511A-F993-40CE-9025-58A69540701A}" srcOrd="0" destOrd="0" presId="urn:microsoft.com/office/officeart/2008/layout/VerticalCurvedList"/>
    <dgm:cxn modelId="{190347A7-2047-466E-A1A9-065D1F1200FA}" type="presParOf" srcId="{4FA8511A-F993-40CE-9025-58A69540701A}" destId="{40ABD363-8DB4-4F12-A447-E7F8198B6385}" srcOrd="0" destOrd="0" presId="urn:microsoft.com/office/officeart/2008/layout/VerticalCurvedList"/>
    <dgm:cxn modelId="{DE9CAF25-837F-4CE8-BF17-F364F922FC41}" type="presParOf" srcId="{4FA8511A-F993-40CE-9025-58A69540701A}" destId="{5A88B02A-1BDE-435D-83EF-527B666A3668}" srcOrd="1" destOrd="0" presId="urn:microsoft.com/office/officeart/2008/layout/VerticalCurvedList"/>
    <dgm:cxn modelId="{66E9083B-CD76-407D-90FB-2391C9988F68}" type="presParOf" srcId="{4FA8511A-F993-40CE-9025-58A69540701A}" destId="{7A4629CF-7E83-4983-BCA0-51147AD919AC}" srcOrd="2" destOrd="0" presId="urn:microsoft.com/office/officeart/2008/layout/VerticalCurvedList"/>
    <dgm:cxn modelId="{2E198B5E-3F1D-44D8-9AAC-DB5F8E4FF6DA}" type="presParOf" srcId="{4FA8511A-F993-40CE-9025-58A69540701A}" destId="{4A58D630-C50F-46CF-A2A9-9B479C90F2E7}" srcOrd="3" destOrd="0" presId="urn:microsoft.com/office/officeart/2008/layout/VerticalCurvedList"/>
    <dgm:cxn modelId="{F27FC7F1-40E6-4D55-A7A7-95CC99512C5F}" type="presParOf" srcId="{437165A0-2C61-477F-BC79-9FD022EB45D3}" destId="{246F70DF-F946-4156-974C-627B7DEA85C9}" srcOrd="1" destOrd="0" presId="urn:microsoft.com/office/officeart/2008/layout/VerticalCurvedList"/>
    <dgm:cxn modelId="{EF9E1A9B-2481-46D2-9425-B53C102FE285}" type="presParOf" srcId="{437165A0-2C61-477F-BC79-9FD022EB45D3}" destId="{A2669635-B3D2-49FF-B202-1D465173D741}" srcOrd="2" destOrd="0" presId="urn:microsoft.com/office/officeart/2008/layout/VerticalCurvedList"/>
    <dgm:cxn modelId="{D29C82BE-8C57-482B-8F2F-D28AA44FDD44}" type="presParOf" srcId="{A2669635-B3D2-49FF-B202-1D465173D741}" destId="{F60793C1-2B1A-49DA-9815-87CFDFDE2B02}" srcOrd="0" destOrd="0" presId="urn:microsoft.com/office/officeart/2008/layout/VerticalCurvedList"/>
    <dgm:cxn modelId="{51751B55-2A1D-4B5F-94A5-F4927EBBC933}" type="presParOf" srcId="{437165A0-2C61-477F-BC79-9FD022EB45D3}" destId="{0103D5D3-68CB-44BA-B436-D6FA918B3739}" srcOrd="3" destOrd="0" presId="urn:microsoft.com/office/officeart/2008/layout/VerticalCurvedList"/>
    <dgm:cxn modelId="{A4E80D18-5D89-47B6-B100-B65B1BC6356D}" type="presParOf" srcId="{437165A0-2C61-477F-BC79-9FD022EB45D3}" destId="{3FB11A2A-8CF1-40D5-88BE-2A66E0327581}" srcOrd="4" destOrd="0" presId="urn:microsoft.com/office/officeart/2008/layout/VerticalCurvedList"/>
    <dgm:cxn modelId="{933C62F2-BCCA-468A-BF5B-52DA0DD4550D}" type="presParOf" srcId="{3FB11A2A-8CF1-40D5-88BE-2A66E0327581}" destId="{17D1B56F-F01D-4CC4-B8F4-C867C2D00889}" srcOrd="0" destOrd="0" presId="urn:microsoft.com/office/officeart/2008/layout/VerticalCurvedList"/>
    <dgm:cxn modelId="{93CE1A6C-58A8-4A7D-A32F-450D2D367ABA}" type="presParOf" srcId="{437165A0-2C61-477F-BC79-9FD022EB45D3}" destId="{732DD8A5-60D5-4C35-826E-C89C7B6F1FA1}" srcOrd="5" destOrd="0" presId="urn:microsoft.com/office/officeart/2008/layout/VerticalCurvedList"/>
    <dgm:cxn modelId="{C05DE2F7-5FDF-4342-92F0-97CA8BB20534}" type="presParOf" srcId="{437165A0-2C61-477F-BC79-9FD022EB45D3}" destId="{7B5F6C74-2829-416B-ACC1-607DFA7A8C19}" srcOrd="6" destOrd="0" presId="urn:microsoft.com/office/officeart/2008/layout/VerticalCurvedList"/>
    <dgm:cxn modelId="{63A720D6-566A-411B-BB29-F3A6F9BD6467}" type="presParOf" srcId="{7B5F6C74-2829-416B-ACC1-607DFA7A8C19}" destId="{6B8FC400-BB22-4EDC-9B07-1E5E775ABDF6}" srcOrd="0" destOrd="0" presId="urn:microsoft.com/office/officeart/2008/layout/VerticalCurvedList"/>
    <dgm:cxn modelId="{1FEE6D2C-17D3-4700-9EAA-49CA7D3B419C}" type="presParOf" srcId="{437165A0-2C61-477F-BC79-9FD022EB45D3}" destId="{3EB26C59-F0EE-49DF-A883-7329D57C0CF0}" srcOrd="7" destOrd="0" presId="urn:microsoft.com/office/officeart/2008/layout/VerticalCurvedList"/>
    <dgm:cxn modelId="{84FABE42-8F56-463C-9D6A-905BF4CB2BF3}" type="presParOf" srcId="{437165A0-2C61-477F-BC79-9FD022EB45D3}" destId="{5DF42613-A385-4C6A-A919-2FD5939456CC}" srcOrd="8" destOrd="0" presId="urn:microsoft.com/office/officeart/2008/layout/VerticalCurvedList"/>
    <dgm:cxn modelId="{AD1E3B40-77AB-410C-93C9-ABECA5BB1B86}" type="presParOf" srcId="{5DF42613-A385-4C6A-A919-2FD5939456CC}" destId="{DDE5A70E-5F1D-4ADB-A267-5094A41C078E}" srcOrd="0" destOrd="0" presId="urn:microsoft.com/office/officeart/2008/layout/VerticalCurvedList"/>
    <dgm:cxn modelId="{7E7D2D3E-A8D2-4213-8836-5DA2B7CE8D30}" type="presParOf" srcId="{437165A0-2C61-477F-BC79-9FD022EB45D3}" destId="{1E849FA8-831C-4BD8-AB59-E8F495D8351D}" srcOrd="9" destOrd="0" presId="urn:microsoft.com/office/officeart/2008/layout/VerticalCurvedList"/>
    <dgm:cxn modelId="{3200849D-7775-4F71-BA67-B69D44098C4F}" type="presParOf" srcId="{437165A0-2C61-477F-BC79-9FD022EB45D3}" destId="{56757DE0-4EDE-4F6F-B663-7B16E18C904B}" srcOrd="10" destOrd="0" presId="urn:microsoft.com/office/officeart/2008/layout/VerticalCurvedList"/>
    <dgm:cxn modelId="{22C18416-C294-41FE-98A9-A550C57AB545}" type="presParOf" srcId="{56757DE0-4EDE-4F6F-B663-7B16E18C904B}" destId="{A5AE2704-DD3D-4388-BF12-5194D14DBAF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FE77A7-6DAD-4095-A010-A9EFB993520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A6ADF6-6B3D-4B54-B251-D44818700654}">
      <dgm:prSet phldrT="[Text]"/>
      <dgm:spPr/>
      <dgm:t>
        <a:bodyPr/>
        <a:lstStyle/>
        <a:p>
          <a:r>
            <a:rPr lang="en-US" dirty="0" smtClean="0"/>
            <a:t>Matching Rules</a:t>
          </a:r>
          <a:r>
            <a:rPr lang="en-US" baseline="30000" dirty="0" smtClean="0"/>
            <a:t>1</a:t>
          </a:r>
          <a:endParaRPr lang="en-US" baseline="30000" dirty="0"/>
        </a:p>
      </dgm:t>
    </dgm:pt>
    <dgm:pt modelId="{D5655303-EA1E-4458-9DEB-619B632FC61E}" type="parTrans" cxnId="{388A3992-C0C6-42A7-B171-D6E8433FD03B}">
      <dgm:prSet/>
      <dgm:spPr/>
      <dgm:t>
        <a:bodyPr/>
        <a:lstStyle/>
        <a:p>
          <a:endParaRPr lang="en-US"/>
        </a:p>
      </dgm:t>
    </dgm:pt>
    <dgm:pt modelId="{0FE26DD3-AD29-45BB-80E9-EFD72ADA108F}" type="sibTrans" cxnId="{388A3992-C0C6-42A7-B171-D6E8433FD03B}">
      <dgm:prSet/>
      <dgm:spPr/>
      <dgm:t>
        <a:bodyPr/>
        <a:lstStyle/>
        <a:p>
          <a:endParaRPr lang="en-US"/>
        </a:p>
      </dgm:t>
    </dgm:pt>
    <dgm:pt modelId="{5709F565-03A8-4253-BE81-901358720405}">
      <dgm:prSet phldrT="[Text]"/>
      <dgm:spPr/>
      <dgm:t>
        <a:bodyPr/>
        <a:lstStyle/>
        <a:p>
          <a:r>
            <a:rPr lang="en-US" dirty="0" smtClean="0"/>
            <a:t>Instructions Linking</a:t>
          </a:r>
          <a:endParaRPr lang="en-US" dirty="0"/>
        </a:p>
      </dgm:t>
    </dgm:pt>
    <dgm:pt modelId="{A7BC88EF-69CA-431F-8FDD-F3B7FFBA8BB0}" type="parTrans" cxnId="{9BC4584C-6F09-4236-8F8C-FCB05CDA7C92}">
      <dgm:prSet/>
      <dgm:spPr/>
      <dgm:t>
        <a:bodyPr/>
        <a:lstStyle/>
        <a:p>
          <a:endParaRPr lang="en-US"/>
        </a:p>
      </dgm:t>
    </dgm:pt>
    <dgm:pt modelId="{E63A1550-356D-40E4-84A3-ED1FCD22C90E}" type="sibTrans" cxnId="{9BC4584C-6F09-4236-8F8C-FCB05CDA7C92}">
      <dgm:prSet/>
      <dgm:spPr/>
      <dgm:t>
        <a:bodyPr/>
        <a:lstStyle/>
        <a:p>
          <a:endParaRPr lang="en-US"/>
        </a:p>
      </dgm:t>
    </dgm:pt>
    <dgm:pt modelId="{0E2E5F03-B655-43EE-87AC-359B4AFB790F}">
      <dgm:prSet phldrT="[Text]"/>
      <dgm:spPr/>
      <dgm:t>
        <a:bodyPr/>
        <a:lstStyle/>
        <a:p>
          <a:r>
            <a:rPr lang="en-US" dirty="0" smtClean="0"/>
            <a:t>Auto-Collateralisation</a:t>
          </a:r>
          <a:r>
            <a:rPr lang="en-US" baseline="30000" dirty="0" smtClean="0"/>
            <a:t>2</a:t>
          </a:r>
          <a:endParaRPr lang="en-US" dirty="0"/>
        </a:p>
      </dgm:t>
    </dgm:pt>
    <dgm:pt modelId="{45AE3748-A156-4D6E-A1B7-204A358C5B47}" type="parTrans" cxnId="{AA2F62EA-3A95-4A45-94B4-872E5F4D5575}">
      <dgm:prSet/>
      <dgm:spPr/>
      <dgm:t>
        <a:bodyPr/>
        <a:lstStyle/>
        <a:p>
          <a:endParaRPr lang="en-US"/>
        </a:p>
      </dgm:t>
    </dgm:pt>
    <dgm:pt modelId="{008F948F-842C-402B-B70B-3FAB5ACDC6D0}" type="sibTrans" cxnId="{AA2F62EA-3A95-4A45-94B4-872E5F4D5575}">
      <dgm:prSet/>
      <dgm:spPr/>
      <dgm:t>
        <a:bodyPr/>
        <a:lstStyle/>
        <a:p>
          <a:endParaRPr lang="en-US"/>
        </a:p>
      </dgm:t>
    </dgm:pt>
    <dgm:pt modelId="{1B381782-6DD0-4A3F-9561-222E6A7FD640}">
      <dgm:prSet phldrT="[Text]"/>
      <dgm:spPr/>
      <dgm:t>
        <a:bodyPr/>
        <a:lstStyle/>
        <a:p>
          <a:r>
            <a:rPr lang="en-US" dirty="0" smtClean="0"/>
            <a:t>Market Claims &amp; Transformations</a:t>
          </a:r>
          <a:r>
            <a:rPr lang="en-US" baseline="30000" dirty="0" smtClean="0"/>
            <a:t>2</a:t>
          </a:r>
          <a:endParaRPr lang="en-US" baseline="30000" dirty="0"/>
        </a:p>
      </dgm:t>
    </dgm:pt>
    <dgm:pt modelId="{F6E84FC2-0F88-4140-B97B-A70038378DD6}" type="parTrans" cxnId="{233D316C-FE49-4313-BE5D-7C50549DBEE9}">
      <dgm:prSet/>
      <dgm:spPr/>
      <dgm:t>
        <a:bodyPr/>
        <a:lstStyle/>
        <a:p>
          <a:endParaRPr lang="en-US"/>
        </a:p>
      </dgm:t>
    </dgm:pt>
    <dgm:pt modelId="{D6718725-8FB1-44C1-99D8-D5CB3666D194}" type="sibTrans" cxnId="{233D316C-FE49-4313-BE5D-7C50549DBEE9}">
      <dgm:prSet/>
      <dgm:spPr/>
      <dgm:t>
        <a:bodyPr/>
        <a:lstStyle/>
        <a:p>
          <a:endParaRPr lang="en-US"/>
        </a:p>
      </dgm:t>
    </dgm:pt>
    <dgm:pt modelId="{F5179FA6-FC36-4C58-9C68-87584254F7F4}">
      <dgm:prSet phldrT="[Text]" custT="1"/>
      <dgm:spPr/>
      <dgm:t>
        <a:bodyPr/>
        <a:lstStyle/>
        <a:p>
          <a:r>
            <a:rPr lang="en-US" sz="2500" dirty="0" smtClean="0"/>
            <a:t>Instruction Prioritization</a:t>
          </a:r>
          <a:endParaRPr lang="en-US" sz="2500" dirty="0"/>
        </a:p>
      </dgm:t>
    </dgm:pt>
    <dgm:pt modelId="{F1E248A2-FAE2-42DD-951D-E7D53D3F587E}" type="parTrans" cxnId="{22C2E863-CF78-4F8C-8EF7-3CB5C0BDF6E8}">
      <dgm:prSet/>
      <dgm:spPr/>
      <dgm:t>
        <a:bodyPr/>
        <a:lstStyle/>
        <a:p>
          <a:endParaRPr lang="en-US"/>
        </a:p>
      </dgm:t>
    </dgm:pt>
    <dgm:pt modelId="{B5501024-F974-441F-85BB-9870094633A2}" type="sibTrans" cxnId="{22C2E863-CF78-4F8C-8EF7-3CB5C0BDF6E8}">
      <dgm:prSet/>
      <dgm:spPr/>
      <dgm:t>
        <a:bodyPr/>
        <a:lstStyle/>
        <a:p>
          <a:endParaRPr lang="en-US"/>
        </a:p>
      </dgm:t>
    </dgm:pt>
    <dgm:pt modelId="{E4DACA2F-9DE9-42A6-AD80-1CDE1D764FC4}" type="pres">
      <dgm:prSet presAssocID="{E6FE77A7-6DAD-4095-A010-A9EFB993520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37165A0-2C61-477F-BC79-9FD022EB45D3}" type="pres">
      <dgm:prSet presAssocID="{E6FE77A7-6DAD-4095-A010-A9EFB9935205}" presName="Name1" presStyleCnt="0"/>
      <dgm:spPr/>
    </dgm:pt>
    <dgm:pt modelId="{4FA8511A-F993-40CE-9025-58A69540701A}" type="pres">
      <dgm:prSet presAssocID="{E6FE77A7-6DAD-4095-A010-A9EFB9935205}" presName="cycle" presStyleCnt="0"/>
      <dgm:spPr/>
    </dgm:pt>
    <dgm:pt modelId="{40ABD363-8DB4-4F12-A447-E7F8198B6385}" type="pres">
      <dgm:prSet presAssocID="{E6FE77A7-6DAD-4095-A010-A9EFB9935205}" presName="srcNode" presStyleLbl="node1" presStyleIdx="0" presStyleCnt="5"/>
      <dgm:spPr/>
    </dgm:pt>
    <dgm:pt modelId="{5A88B02A-1BDE-435D-83EF-527B666A3668}" type="pres">
      <dgm:prSet presAssocID="{E6FE77A7-6DAD-4095-A010-A9EFB9935205}" presName="conn" presStyleLbl="parChTrans1D2" presStyleIdx="0" presStyleCnt="1"/>
      <dgm:spPr/>
      <dgm:t>
        <a:bodyPr/>
        <a:lstStyle/>
        <a:p>
          <a:endParaRPr lang="en-US"/>
        </a:p>
      </dgm:t>
    </dgm:pt>
    <dgm:pt modelId="{7A4629CF-7E83-4983-BCA0-51147AD919AC}" type="pres">
      <dgm:prSet presAssocID="{E6FE77A7-6DAD-4095-A010-A9EFB9935205}" presName="extraNode" presStyleLbl="node1" presStyleIdx="0" presStyleCnt="5"/>
      <dgm:spPr/>
    </dgm:pt>
    <dgm:pt modelId="{4A58D630-C50F-46CF-A2A9-9B479C90F2E7}" type="pres">
      <dgm:prSet presAssocID="{E6FE77A7-6DAD-4095-A010-A9EFB9935205}" presName="dstNode" presStyleLbl="node1" presStyleIdx="0" presStyleCnt="5"/>
      <dgm:spPr/>
    </dgm:pt>
    <dgm:pt modelId="{246F70DF-F946-4156-974C-627B7DEA85C9}" type="pres">
      <dgm:prSet presAssocID="{05A6ADF6-6B3D-4B54-B251-D4481870065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69635-B3D2-49FF-B202-1D465173D741}" type="pres">
      <dgm:prSet presAssocID="{05A6ADF6-6B3D-4B54-B251-D44818700654}" presName="accent_1" presStyleCnt="0"/>
      <dgm:spPr/>
    </dgm:pt>
    <dgm:pt modelId="{F60793C1-2B1A-49DA-9815-87CFDFDE2B02}" type="pres">
      <dgm:prSet presAssocID="{05A6ADF6-6B3D-4B54-B251-D44818700654}" presName="accentRepeatNode" presStyleLbl="solidFgAcc1" presStyleIdx="0" presStyleCnt="5"/>
      <dgm:spPr/>
    </dgm:pt>
    <dgm:pt modelId="{0103D5D3-68CB-44BA-B436-D6FA918B3739}" type="pres">
      <dgm:prSet presAssocID="{5709F565-03A8-4253-BE81-90135872040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B11A2A-8CF1-40D5-88BE-2A66E0327581}" type="pres">
      <dgm:prSet presAssocID="{5709F565-03A8-4253-BE81-901358720405}" presName="accent_2" presStyleCnt="0"/>
      <dgm:spPr/>
    </dgm:pt>
    <dgm:pt modelId="{17D1B56F-F01D-4CC4-B8F4-C867C2D00889}" type="pres">
      <dgm:prSet presAssocID="{5709F565-03A8-4253-BE81-901358720405}" presName="accentRepeatNode" presStyleLbl="solidFgAcc1" presStyleIdx="1" presStyleCnt="5"/>
      <dgm:spPr/>
    </dgm:pt>
    <dgm:pt modelId="{732DD8A5-60D5-4C35-826E-C89C7B6F1FA1}" type="pres">
      <dgm:prSet presAssocID="{F5179FA6-FC36-4C58-9C68-87584254F7F4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5F6C74-2829-416B-ACC1-607DFA7A8C19}" type="pres">
      <dgm:prSet presAssocID="{F5179FA6-FC36-4C58-9C68-87584254F7F4}" presName="accent_3" presStyleCnt="0"/>
      <dgm:spPr/>
    </dgm:pt>
    <dgm:pt modelId="{6B8FC400-BB22-4EDC-9B07-1E5E775ABDF6}" type="pres">
      <dgm:prSet presAssocID="{F5179FA6-FC36-4C58-9C68-87584254F7F4}" presName="accentRepeatNode" presStyleLbl="solidFgAcc1" presStyleIdx="2" presStyleCnt="5"/>
      <dgm:spPr/>
    </dgm:pt>
    <dgm:pt modelId="{3EB26C59-F0EE-49DF-A883-7329D57C0CF0}" type="pres">
      <dgm:prSet presAssocID="{0E2E5F03-B655-43EE-87AC-359B4AFB790F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F42613-A385-4C6A-A919-2FD5939456CC}" type="pres">
      <dgm:prSet presAssocID="{0E2E5F03-B655-43EE-87AC-359B4AFB790F}" presName="accent_4" presStyleCnt="0"/>
      <dgm:spPr/>
    </dgm:pt>
    <dgm:pt modelId="{DDE5A70E-5F1D-4ADB-A267-5094A41C078E}" type="pres">
      <dgm:prSet presAssocID="{0E2E5F03-B655-43EE-87AC-359B4AFB790F}" presName="accentRepeatNode" presStyleLbl="solidFgAcc1" presStyleIdx="3" presStyleCnt="5"/>
      <dgm:spPr/>
    </dgm:pt>
    <dgm:pt modelId="{1E849FA8-831C-4BD8-AB59-E8F495D8351D}" type="pres">
      <dgm:prSet presAssocID="{1B381782-6DD0-4A3F-9561-222E6A7FD64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757DE0-4EDE-4F6F-B663-7B16E18C904B}" type="pres">
      <dgm:prSet presAssocID="{1B381782-6DD0-4A3F-9561-222E6A7FD640}" presName="accent_5" presStyleCnt="0"/>
      <dgm:spPr/>
    </dgm:pt>
    <dgm:pt modelId="{A5AE2704-DD3D-4388-BF12-5194D14DBAFC}" type="pres">
      <dgm:prSet presAssocID="{1B381782-6DD0-4A3F-9561-222E6A7FD640}" presName="accentRepeatNode" presStyleLbl="solidFgAcc1" presStyleIdx="4" presStyleCnt="5"/>
      <dgm:spPr/>
    </dgm:pt>
  </dgm:ptLst>
  <dgm:cxnLst>
    <dgm:cxn modelId="{9BC4584C-6F09-4236-8F8C-FCB05CDA7C92}" srcId="{E6FE77A7-6DAD-4095-A010-A9EFB9935205}" destId="{5709F565-03A8-4253-BE81-901358720405}" srcOrd="1" destOrd="0" parTransId="{A7BC88EF-69CA-431F-8FDD-F3B7FFBA8BB0}" sibTransId="{E63A1550-356D-40E4-84A3-ED1FCD22C90E}"/>
    <dgm:cxn modelId="{388A3992-C0C6-42A7-B171-D6E8433FD03B}" srcId="{E6FE77A7-6DAD-4095-A010-A9EFB9935205}" destId="{05A6ADF6-6B3D-4B54-B251-D44818700654}" srcOrd="0" destOrd="0" parTransId="{D5655303-EA1E-4458-9DEB-619B632FC61E}" sibTransId="{0FE26DD3-AD29-45BB-80E9-EFD72ADA108F}"/>
    <dgm:cxn modelId="{22C2E863-CF78-4F8C-8EF7-3CB5C0BDF6E8}" srcId="{E6FE77A7-6DAD-4095-A010-A9EFB9935205}" destId="{F5179FA6-FC36-4C58-9C68-87584254F7F4}" srcOrd="2" destOrd="0" parTransId="{F1E248A2-FAE2-42DD-951D-E7D53D3F587E}" sibTransId="{B5501024-F974-441F-85BB-9870094633A2}"/>
    <dgm:cxn modelId="{342B9F3A-2192-4322-9FB6-B569D5099F00}" type="presOf" srcId="{5709F565-03A8-4253-BE81-901358720405}" destId="{0103D5D3-68CB-44BA-B436-D6FA918B3739}" srcOrd="0" destOrd="0" presId="urn:microsoft.com/office/officeart/2008/layout/VerticalCurvedList"/>
    <dgm:cxn modelId="{FBEE62BD-40CC-4F55-8091-2A76D36B4B97}" type="presOf" srcId="{0E2E5F03-B655-43EE-87AC-359B4AFB790F}" destId="{3EB26C59-F0EE-49DF-A883-7329D57C0CF0}" srcOrd="0" destOrd="0" presId="urn:microsoft.com/office/officeart/2008/layout/VerticalCurvedList"/>
    <dgm:cxn modelId="{233D316C-FE49-4313-BE5D-7C50549DBEE9}" srcId="{E6FE77A7-6DAD-4095-A010-A9EFB9935205}" destId="{1B381782-6DD0-4A3F-9561-222E6A7FD640}" srcOrd="4" destOrd="0" parTransId="{F6E84FC2-0F88-4140-B97B-A70038378DD6}" sibTransId="{D6718725-8FB1-44C1-99D8-D5CB3666D194}"/>
    <dgm:cxn modelId="{58E5C7A3-9731-488D-A640-FE04879DDD1C}" type="presOf" srcId="{05A6ADF6-6B3D-4B54-B251-D44818700654}" destId="{246F70DF-F946-4156-974C-627B7DEA85C9}" srcOrd="0" destOrd="0" presId="urn:microsoft.com/office/officeart/2008/layout/VerticalCurvedList"/>
    <dgm:cxn modelId="{106A8D35-429E-4BE7-A4D1-EBD9C45D6306}" type="presOf" srcId="{F5179FA6-FC36-4C58-9C68-87584254F7F4}" destId="{732DD8A5-60D5-4C35-826E-C89C7B6F1FA1}" srcOrd="0" destOrd="0" presId="urn:microsoft.com/office/officeart/2008/layout/VerticalCurvedList"/>
    <dgm:cxn modelId="{AA2F62EA-3A95-4A45-94B4-872E5F4D5575}" srcId="{E6FE77A7-6DAD-4095-A010-A9EFB9935205}" destId="{0E2E5F03-B655-43EE-87AC-359B4AFB790F}" srcOrd="3" destOrd="0" parTransId="{45AE3748-A156-4D6E-A1B7-204A358C5B47}" sibTransId="{008F948F-842C-402B-B70B-3FAB5ACDC6D0}"/>
    <dgm:cxn modelId="{FB8A001A-DB45-43BC-8339-FC19EB3474D9}" type="presOf" srcId="{1B381782-6DD0-4A3F-9561-222E6A7FD640}" destId="{1E849FA8-831C-4BD8-AB59-E8F495D8351D}" srcOrd="0" destOrd="0" presId="urn:microsoft.com/office/officeart/2008/layout/VerticalCurvedList"/>
    <dgm:cxn modelId="{88FBCB32-EE51-4F64-95A5-BFA634CA08CE}" type="presOf" srcId="{E6FE77A7-6DAD-4095-A010-A9EFB9935205}" destId="{E4DACA2F-9DE9-42A6-AD80-1CDE1D764FC4}" srcOrd="0" destOrd="0" presId="urn:microsoft.com/office/officeart/2008/layout/VerticalCurvedList"/>
    <dgm:cxn modelId="{E6B2805D-63A5-499E-BD94-09F282E2AFDF}" type="presOf" srcId="{0FE26DD3-AD29-45BB-80E9-EFD72ADA108F}" destId="{5A88B02A-1BDE-435D-83EF-527B666A3668}" srcOrd="0" destOrd="0" presId="urn:microsoft.com/office/officeart/2008/layout/VerticalCurvedList"/>
    <dgm:cxn modelId="{12A853E9-04B6-4049-99F9-1B3841C62AE4}" type="presParOf" srcId="{E4DACA2F-9DE9-42A6-AD80-1CDE1D764FC4}" destId="{437165A0-2C61-477F-BC79-9FD022EB45D3}" srcOrd="0" destOrd="0" presId="urn:microsoft.com/office/officeart/2008/layout/VerticalCurvedList"/>
    <dgm:cxn modelId="{2C25A84C-6AD2-4630-8D78-B328F157B245}" type="presParOf" srcId="{437165A0-2C61-477F-BC79-9FD022EB45D3}" destId="{4FA8511A-F993-40CE-9025-58A69540701A}" srcOrd="0" destOrd="0" presId="urn:microsoft.com/office/officeart/2008/layout/VerticalCurvedList"/>
    <dgm:cxn modelId="{13E2BD7D-3419-4357-9FF9-502971DE9E36}" type="presParOf" srcId="{4FA8511A-F993-40CE-9025-58A69540701A}" destId="{40ABD363-8DB4-4F12-A447-E7F8198B6385}" srcOrd="0" destOrd="0" presId="urn:microsoft.com/office/officeart/2008/layout/VerticalCurvedList"/>
    <dgm:cxn modelId="{BD9B6930-B0D4-44D1-AC60-8B9DCAA5C72C}" type="presParOf" srcId="{4FA8511A-F993-40CE-9025-58A69540701A}" destId="{5A88B02A-1BDE-435D-83EF-527B666A3668}" srcOrd="1" destOrd="0" presId="urn:microsoft.com/office/officeart/2008/layout/VerticalCurvedList"/>
    <dgm:cxn modelId="{82A9AF1A-6B93-439D-97AF-8BC9C08195FB}" type="presParOf" srcId="{4FA8511A-F993-40CE-9025-58A69540701A}" destId="{7A4629CF-7E83-4983-BCA0-51147AD919AC}" srcOrd="2" destOrd="0" presId="urn:microsoft.com/office/officeart/2008/layout/VerticalCurvedList"/>
    <dgm:cxn modelId="{7948C5DD-F30F-4D29-9E6B-F531983BD35A}" type="presParOf" srcId="{4FA8511A-F993-40CE-9025-58A69540701A}" destId="{4A58D630-C50F-46CF-A2A9-9B479C90F2E7}" srcOrd="3" destOrd="0" presId="urn:microsoft.com/office/officeart/2008/layout/VerticalCurvedList"/>
    <dgm:cxn modelId="{D62652F2-37C2-4685-A863-81063ADF2FF1}" type="presParOf" srcId="{437165A0-2C61-477F-BC79-9FD022EB45D3}" destId="{246F70DF-F946-4156-974C-627B7DEA85C9}" srcOrd="1" destOrd="0" presId="urn:microsoft.com/office/officeart/2008/layout/VerticalCurvedList"/>
    <dgm:cxn modelId="{DB0505CE-004E-4872-B75C-D59E69F3CB05}" type="presParOf" srcId="{437165A0-2C61-477F-BC79-9FD022EB45D3}" destId="{A2669635-B3D2-49FF-B202-1D465173D741}" srcOrd="2" destOrd="0" presId="urn:microsoft.com/office/officeart/2008/layout/VerticalCurvedList"/>
    <dgm:cxn modelId="{2D4B1151-83D8-47B6-8EAA-6ECF3CDABE58}" type="presParOf" srcId="{A2669635-B3D2-49FF-B202-1D465173D741}" destId="{F60793C1-2B1A-49DA-9815-87CFDFDE2B02}" srcOrd="0" destOrd="0" presId="urn:microsoft.com/office/officeart/2008/layout/VerticalCurvedList"/>
    <dgm:cxn modelId="{6EB104AF-C541-47F4-8B2C-87F6F03B683F}" type="presParOf" srcId="{437165A0-2C61-477F-BC79-9FD022EB45D3}" destId="{0103D5D3-68CB-44BA-B436-D6FA918B3739}" srcOrd="3" destOrd="0" presId="urn:microsoft.com/office/officeart/2008/layout/VerticalCurvedList"/>
    <dgm:cxn modelId="{24EB27CB-8267-461E-9DA9-DD1CCD2C6447}" type="presParOf" srcId="{437165A0-2C61-477F-BC79-9FD022EB45D3}" destId="{3FB11A2A-8CF1-40D5-88BE-2A66E0327581}" srcOrd="4" destOrd="0" presId="urn:microsoft.com/office/officeart/2008/layout/VerticalCurvedList"/>
    <dgm:cxn modelId="{949A00F4-A7BF-4B05-94D3-ECC9CDADBD57}" type="presParOf" srcId="{3FB11A2A-8CF1-40D5-88BE-2A66E0327581}" destId="{17D1B56F-F01D-4CC4-B8F4-C867C2D00889}" srcOrd="0" destOrd="0" presId="urn:microsoft.com/office/officeart/2008/layout/VerticalCurvedList"/>
    <dgm:cxn modelId="{C5E0E913-EDA8-42E8-BCFB-6AB4DF39A087}" type="presParOf" srcId="{437165A0-2C61-477F-BC79-9FD022EB45D3}" destId="{732DD8A5-60D5-4C35-826E-C89C7B6F1FA1}" srcOrd="5" destOrd="0" presId="urn:microsoft.com/office/officeart/2008/layout/VerticalCurvedList"/>
    <dgm:cxn modelId="{7CA6CD0C-FA85-4BCE-9638-84355B6483D4}" type="presParOf" srcId="{437165A0-2C61-477F-BC79-9FD022EB45D3}" destId="{7B5F6C74-2829-416B-ACC1-607DFA7A8C19}" srcOrd="6" destOrd="0" presId="urn:microsoft.com/office/officeart/2008/layout/VerticalCurvedList"/>
    <dgm:cxn modelId="{0D21F1F4-0D03-4B6A-931B-563BBC336403}" type="presParOf" srcId="{7B5F6C74-2829-416B-ACC1-607DFA7A8C19}" destId="{6B8FC400-BB22-4EDC-9B07-1E5E775ABDF6}" srcOrd="0" destOrd="0" presId="urn:microsoft.com/office/officeart/2008/layout/VerticalCurvedList"/>
    <dgm:cxn modelId="{28D89ADE-E814-46C4-A985-BFB669960377}" type="presParOf" srcId="{437165A0-2C61-477F-BC79-9FD022EB45D3}" destId="{3EB26C59-F0EE-49DF-A883-7329D57C0CF0}" srcOrd="7" destOrd="0" presId="urn:microsoft.com/office/officeart/2008/layout/VerticalCurvedList"/>
    <dgm:cxn modelId="{38D689B8-95A8-42D9-87C1-60D0CEB8F4BE}" type="presParOf" srcId="{437165A0-2C61-477F-BC79-9FD022EB45D3}" destId="{5DF42613-A385-4C6A-A919-2FD5939456CC}" srcOrd="8" destOrd="0" presId="urn:microsoft.com/office/officeart/2008/layout/VerticalCurvedList"/>
    <dgm:cxn modelId="{445804B9-6A4C-4889-A98E-485630BF5180}" type="presParOf" srcId="{5DF42613-A385-4C6A-A919-2FD5939456CC}" destId="{DDE5A70E-5F1D-4ADB-A267-5094A41C078E}" srcOrd="0" destOrd="0" presId="urn:microsoft.com/office/officeart/2008/layout/VerticalCurvedList"/>
    <dgm:cxn modelId="{B4A482D9-89B5-4F54-9324-8005218B4D75}" type="presParOf" srcId="{437165A0-2C61-477F-BC79-9FD022EB45D3}" destId="{1E849FA8-831C-4BD8-AB59-E8F495D8351D}" srcOrd="9" destOrd="0" presId="urn:microsoft.com/office/officeart/2008/layout/VerticalCurvedList"/>
    <dgm:cxn modelId="{63E3E827-29BA-4F42-A138-85908DE64F60}" type="presParOf" srcId="{437165A0-2C61-477F-BC79-9FD022EB45D3}" destId="{56757DE0-4EDE-4F6F-B663-7B16E18C904B}" srcOrd="10" destOrd="0" presId="urn:microsoft.com/office/officeart/2008/layout/VerticalCurvedList"/>
    <dgm:cxn modelId="{BB43509A-97BA-477B-8F36-55CA6CD3495F}" type="presParOf" srcId="{56757DE0-4EDE-4F6F-B663-7B16E18C904B}" destId="{A5AE2704-DD3D-4388-BF12-5194D14DBAF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8B02A-1BDE-435D-83EF-527B666A3668}">
      <dsp:nvSpPr>
        <dsp:cNvPr id="0" name=""/>
        <dsp:cNvSpPr/>
      </dsp:nvSpPr>
      <dsp:spPr>
        <a:xfrm>
          <a:off x="-4337943" y="-665429"/>
          <a:ext cx="5168240" cy="5168240"/>
        </a:xfrm>
        <a:prstGeom prst="blockArc">
          <a:avLst>
            <a:gd name="adj1" fmla="val 18900000"/>
            <a:gd name="adj2" fmla="val 2700000"/>
            <a:gd name="adj3" fmla="val 41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F70DF-F946-4156-974C-627B7DEA85C9}">
      <dsp:nvSpPr>
        <dsp:cNvPr id="0" name=""/>
        <dsp:cNvSpPr/>
      </dsp:nvSpPr>
      <dsp:spPr>
        <a:xfrm>
          <a:off x="363597" y="239759"/>
          <a:ext cx="5366384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Partial Settlement</a:t>
          </a:r>
          <a:endParaRPr lang="en-US" sz="2300" kern="1200" dirty="0"/>
        </a:p>
      </dsp:txBody>
      <dsp:txXfrm>
        <a:off x="363597" y="239759"/>
        <a:ext cx="5366384" cy="479826"/>
      </dsp:txXfrm>
    </dsp:sp>
    <dsp:sp modelId="{F60793C1-2B1A-49DA-9815-87CFDFDE2B02}">
      <dsp:nvSpPr>
        <dsp:cNvPr id="0" name=""/>
        <dsp:cNvSpPr/>
      </dsp:nvSpPr>
      <dsp:spPr>
        <a:xfrm>
          <a:off x="63705" y="179781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03D5D3-68CB-44BA-B436-D6FA918B3739}">
      <dsp:nvSpPr>
        <dsp:cNvPr id="0" name=""/>
        <dsp:cNvSpPr/>
      </dsp:nvSpPr>
      <dsp:spPr>
        <a:xfrm>
          <a:off x="707426" y="959268"/>
          <a:ext cx="5022555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Bilateral Cancellation</a:t>
          </a:r>
          <a:endParaRPr lang="en-US" sz="2300" kern="1200" dirty="0"/>
        </a:p>
      </dsp:txBody>
      <dsp:txXfrm>
        <a:off x="707426" y="959268"/>
        <a:ext cx="5022555" cy="479826"/>
      </dsp:txXfrm>
    </dsp:sp>
    <dsp:sp modelId="{17D1B56F-F01D-4CC4-B8F4-C867C2D00889}">
      <dsp:nvSpPr>
        <dsp:cNvPr id="0" name=""/>
        <dsp:cNvSpPr/>
      </dsp:nvSpPr>
      <dsp:spPr>
        <a:xfrm>
          <a:off x="407535" y="899290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2DD8A5-60D5-4C35-826E-C89C7B6F1FA1}">
      <dsp:nvSpPr>
        <dsp:cNvPr id="0" name=""/>
        <dsp:cNvSpPr/>
      </dsp:nvSpPr>
      <dsp:spPr>
        <a:xfrm>
          <a:off x="812954" y="1678777"/>
          <a:ext cx="4917027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Instruction Types</a:t>
          </a:r>
          <a:r>
            <a:rPr lang="en-US" sz="1050" kern="1200" dirty="0" smtClean="0"/>
            <a:t> (in ISO 15022)</a:t>
          </a:r>
          <a:endParaRPr lang="en-US" sz="2500" kern="1200" dirty="0"/>
        </a:p>
      </dsp:txBody>
      <dsp:txXfrm>
        <a:off x="812954" y="1678777"/>
        <a:ext cx="4917027" cy="479826"/>
      </dsp:txXfrm>
    </dsp:sp>
    <dsp:sp modelId="{6B8FC400-BB22-4EDC-9B07-1E5E775ABDF6}">
      <dsp:nvSpPr>
        <dsp:cNvPr id="0" name=""/>
        <dsp:cNvSpPr/>
      </dsp:nvSpPr>
      <dsp:spPr>
        <a:xfrm>
          <a:off x="513063" y="1618799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B26C59-F0EE-49DF-A883-7329D57C0CF0}">
      <dsp:nvSpPr>
        <dsp:cNvPr id="0" name=""/>
        <dsp:cNvSpPr/>
      </dsp:nvSpPr>
      <dsp:spPr>
        <a:xfrm>
          <a:off x="707426" y="2398286"/>
          <a:ext cx="5022555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Hold and Release of Instructions</a:t>
          </a:r>
          <a:endParaRPr lang="en-US" sz="2300" kern="1200" dirty="0"/>
        </a:p>
      </dsp:txBody>
      <dsp:txXfrm>
        <a:off x="707426" y="2398286"/>
        <a:ext cx="5022555" cy="479826"/>
      </dsp:txXfrm>
    </dsp:sp>
    <dsp:sp modelId="{DDE5A70E-5F1D-4ADB-A267-5094A41C078E}">
      <dsp:nvSpPr>
        <dsp:cNvPr id="0" name=""/>
        <dsp:cNvSpPr/>
      </dsp:nvSpPr>
      <dsp:spPr>
        <a:xfrm>
          <a:off x="407535" y="2338308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849FA8-831C-4BD8-AB59-E8F495D8351D}">
      <dsp:nvSpPr>
        <dsp:cNvPr id="0" name=""/>
        <dsp:cNvSpPr/>
      </dsp:nvSpPr>
      <dsp:spPr>
        <a:xfrm>
          <a:off x="363597" y="3117795"/>
          <a:ext cx="5366384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Ex-/Cum Flag and Opt-out Indicator</a:t>
          </a:r>
          <a:r>
            <a:rPr lang="en-US" sz="2300" kern="1200" baseline="30000" dirty="0" smtClean="0"/>
            <a:t>1</a:t>
          </a:r>
          <a:endParaRPr lang="en-US" sz="2300" kern="1200" baseline="30000" dirty="0"/>
        </a:p>
      </dsp:txBody>
      <dsp:txXfrm>
        <a:off x="363597" y="3117795"/>
        <a:ext cx="5366384" cy="479826"/>
      </dsp:txXfrm>
    </dsp:sp>
    <dsp:sp modelId="{A5AE2704-DD3D-4388-BF12-5194D14DBAFC}">
      <dsp:nvSpPr>
        <dsp:cNvPr id="0" name=""/>
        <dsp:cNvSpPr/>
      </dsp:nvSpPr>
      <dsp:spPr>
        <a:xfrm>
          <a:off x="63705" y="3057817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8B02A-1BDE-435D-83EF-527B666A3668}">
      <dsp:nvSpPr>
        <dsp:cNvPr id="0" name=""/>
        <dsp:cNvSpPr/>
      </dsp:nvSpPr>
      <dsp:spPr>
        <a:xfrm>
          <a:off x="-4337943" y="-665429"/>
          <a:ext cx="5168240" cy="5168240"/>
        </a:xfrm>
        <a:prstGeom prst="blockArc">
          <a:avLst>
            <a:gd name="adj1" fmla="val 18900000"/>
            <a:gd name="adj2" fmla="val 2700000"/>
            <a:gd name="adj3" fmla="val 41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F70DF-F946-4156-974C-627B7DEA85C9}">
      <dsp:nvSpPr>
        <dsp:cNvPr id="0" name=""/>
        <dsp:cNvSpPr/>
      </dsp:nvSpPr>
      <dsp:spPr>
        <a:xfrm>
          <a:off x="363597" y="239759"/>
          <a:ext cx="5366384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Matching Rules</a:t>
          </a:r>
          <a:r>
            <a:rPr lang="en-US" sz="2500" kern="1200" baseline="30000" dirty="0" smtClean="0"/>
            <a:t>1</a:t>
          </a:r>
          <a:endParaRPr lang="en-US" sz="2500" kern="1200" baseline="30000" dirty="0"/>
        </a:p>
      </dsp:txBody>
      <dsp:txXfrm>
        <a:off x="363597" y="239759"/>
        <a:ext cx="5366384" cy="479826"/>
      </dsp:txXfrm>
    </dsp:sp>
    <dsp:sp modelId="{F60793C1-2B1A-49DA-9815-87CFDFDE2B02}">
      <dsp:nvSpPr>
        <dsp:cNvPr id="0" name=""/>
        <dsp:cNvSpPr/>
      </dsp:nvSpPr>
      <dsp:spPr>
        <a:xfrm>
          <a:off x="63705" y="179781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03D5D3-68CB-44BA-B436-D6FA918B3739}">
      <dsp:nvSpPr>
        <dsp:cNvPr id="0" name=""/>
        <dsp:cNvSpPr/>
      </dsp:nvSpPr>
      <dsp:spPr>
        <a:xfrm>
          <a:off x="707426" y="959268"/>
          <a:ext cx="5022555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Instructions Linking</a:t>
          </a:r>
          <a:endParaRPr lang="en-US" sz="2500" kern="1200" dirty="0"/>
        </a:p>
      </dsp:txBody>
      <dsp:txXfrm>
        <a:off x="707426" y="959268"/>
        <a:ext cx="5022555" cy="479826"/>
      </dsp:txXfrm>
    </dsp:sp>
    <dsp:sp modelId="{17D1B56F-F01D-4CC4-B8F4-C867C2D00889}">
      <dsp:nvSpPr>
        <dsp:cNvPr id="0" name=""/>
        <dsp:cNvSpPr/>
      </dsp:nvSpPr>
      <dsp:spPr>
        <a:xfrm>
          <a:off x="407535" y="899290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2DD8A5-60D5-4C35-826E-C89C7B6F1FA1}">
      <dsp:nvSpPr>
        <dsp:cNvPr id="0" name=""/>
        <dsp:cNvSpPr/>
      </dsp:nvSpPr>
      <dsp:spPr>
        <a:xfrm>
          <a:off x="812954" y="1678777"/>
          <a:ext cx="4917027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Instruction Prioritization</a:t>
          </a:r>
          <a:endParaRPr lang="en-US" sz="2500" kern="1200" dirty="0"/>
        </a:p>
      </dsp:txBody>
      <dsp:txXfrm>
        <a:off x="812954" y="1678777"/>
        <a:ext cx="4917027" cy="479826"/>
      </dsp:txXfrm>
    </dsp:sp>
    <dsp:sp modelId="{6B8FC400-BB22-4EDC-9B07-1E5E775ABDF6}">
      <dsp:nvSpPr>
        <dsp:cNvPr id="0" name=""/>
        <dsp:cNvSpPr/>
      </dsp:nvSpPr>
      <dsp:spPr>
        <a:xfrm>
          <a:off x="513063" y="1618799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B26C59-F0EE-49DF-A883-7329D57C0CF0}">
      <dsp:nvSpPr>
        <dsp:cNvPr id="0" name=""/>
        <dsp:cNvSpPr/>
      </dsp:nvSpPr>
      <dsp:spPr>
        <a:xfrm>
          <a:off x="707426" y="2398286"/>
          <a:ext cx="5022555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Auto-Collateralisation</a:t>
          </a:r>
          <a:r>
            <a:rPr lang="en-US" sz="2500" kern="1200" baseline="30000" dirty="0" smtClean="0"/>
            <a:t>2</a:t>
          </a:r>
          <a:endParaRPr lang="en-US" sz="2500" kern="1200" dirty="0"/>
        </a:p>
      </dsp:txBody>
      <dsp:txXfrm>
        <a:off x="707426" y="2398286"/>
        <a:ext cx="5022555" cy="479826"/>
      </dsp:txXfrm>
    </dsp:sp>
    <dsp:sp modelId="{DDE5A70E-5F1D-4ADB-A267-5094A41C078E}">
      <dsp:nvSpPr>
        <dsp:cNvPr id="0" name=""/>
        <dsp:cNvSpPr/>
      </dsp:nvSpPr>
      <dsp:spPr>
        <a:xfrm>
          <a:off x="407535" y="2338308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849FA8-831C-4BD8-AB59-E8F495D8351D}">
      <dsp:nvSpPr>
        <dsp:cNvPr id="0" name=""/>
        <dsp:cNvSpPr/>
      </dsp:nvSpPr>
      <dsp:spPr>
        <a:xfrm>
          <a:off x="363597" y="3117795"/>
          <a:ext cx="5366384" cy="4798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0862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Market Claims &amp; Transformations</a:t>
          </a:r>
          <a:r>
            <a:rPr lang="en-US" sz="2500" kern="1200" baseline="30000" dirty="0" smtClean="0"/>
            <a:t>2</a:t>
          </a:r>
          <a:endParaRPr lang="en-US" sz="2500" kern="1200" baseline="30000" dirty="0"/>
        </a:p>
      </dsp:txBody>
      <dsp:txXfrm>
        <a:off x="363597" y="3117795"/>
        <a:ext cx="5366384" cy="479826"/>
      </dsp:txXfrm>
    </dsp:sp>
    <dsp:sp modelId="{A5AE2704-DD3D-4388-BF12-5194D14DBAFC}">
      <dsp:nvSpPr>
        <dsp:cNvPr id="0" name=""/>
        <dsp:cNvSpPr/>
      </dsp:nvSpPr>
      <dsp:spPr>
        <a:xfrm>
          <a:off x="63705" y="3057817"/>
          <a:ext cx="599782" cy="599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55760-A4EF-47D4-B01C-ADD3D0BC05AC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9559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8" y="9421813"/>
            <a:ext cx="29559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CA638-930B-4FED-BFC4-8762D4B09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86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399" cy="49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64" tIns="46132" rIns="92264" bIns="46132" numCol="1" anchor="t" anchorCtr="0" compatLnSpc="1">
            <a:prstTxWarp prst="textNoShape">
              <a:avLst/>
            </a:prstTxWarp>
          </a:bodyPr>
          <a:lstStyle>
            <a:lvl1pPr defTabSz="922249">
              <a:defRPr sz="1200"/>
            </a:lvl1pPr>
          </a:lstStyle>
          <a:p>
            <a:endParaRPr lang="de-DE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873" y="0"/>
            <a:ext cx="2955399" cy="49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64" tIns="46132" rIns="92264" bIns="46132" numCol="1" anchor="t" anchorCtr="0" compatLnSpc="1">
            <a:prstTxWarp prst="textNoShape">
              <a:avLst/>
            </a:prstTxWarp>
          </a:bodyPr>
          <a:lstStyle>
            <a:lvl1pPr algn="r" defTabSz="922249">
              <a:defRPr sz="1200"/>
            </a:lvl1pPr>
          </a:lstStyle>
          <a:p>
            <a:endParaRPr lang="de-DE"/>
          </a:p>
        </p:txBody>
      </p:sp>
      <p:sp>
        <p:nvSpPr>
          <p:cNvPr id="100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9738" y="493713"/>
            <a:ext cx="5940425" cy="445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42" y="4948883"/>
            <a:ext cx="5454617" cy="4464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64" tIns="46132" rIns="92264" bIns="461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2684"/>
            <a:ext cx="2955399" cy="494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64" tIns="46132" rIns="92264" bIns="46132" numCol="1" anchor="b" anchorCtr="0" compatLnSpc="1">
            <a:prstTxWarp prst="textNoShape">
              <a:avLst/>
            </a:prstTxWarp>
          </a:bodyPr>
          <a:lstStyle>
            <a:lvl1pPr defTabSz="922249">
              <a:defRPr sz="1200"/>
            </a:lvl1pPr>
          </a:lstStyle>
          <a:p>
            <a:endParaRPr lang="de-DE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873" y="9422684"/>
            <a:ext cx="2955399" cy="494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64" tIns="46132" rIns="92264" bIns="46132" numCol="1" anchor="b" anchorCtr="0" compatLnSpc="1">
            <a:prstTxWarp prst="textNoShape">
              <a:avLst/>
            </a:prstTxWarp>
          </a:bodyPr>
          <a:lstStyle>
            <a:lvl1pPr algn="r" defTabSz="922249">
              <a:defRPr sz="1200"/>
            </a:lvl1pPr>
          </a:lstStyle>
          <a:p>
            <a:fld id="{ACAE5FA4-2004-4CA4-AB01-363451F53DFA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1205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6E75E1-FD29-4E30-9362-21B376138E2F}" type="slidenum">
              <a:rPr lang="de-DE"/>
              <a:pPr/>
              <a:t>0</a:t>
            </a:fld>
            <a:endParaRPr lang="de-DE"/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B1F5-EAD2-44E1-A8D4-7A30C9416D7F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5562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B1F5-EAD2-44E1-A8D4-7A30C9416D7F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55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17F44F-9491-4853-8204-3C5575D2BDF4}" type="slidenum">
              <a:rPr lang="de-DE"/>
              <a:pPr/>
              <a:t>20</a:t>
            </a:fld>
            <a:endParaRPr lang="de-DE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9738" y="493713"/>
            <a:ext cx="5940425" cy="4454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U2A</a:t>
            </a:r>
            <a:r>
              <a:rPr lang="en-US" baseline="0" dirty="0" smtClean="0"/>
              <a:t> – </a:t>
            </a:r>
            <a:r>
              <a:rPr lang="en-US" b="1" baseline="0" dirty="0" smtClean="0"/>
              <a:t>U</a:t>
            </a:r>
            <a:r>
              <a:rPr lang="en-US" baseline="0" dirty="0" smtClean="0"/>
              <a:t>ser to </a:t>
            </a:r>
            <a:r>
              <a:rPr lang="en-US" b="1" baseline="0" dirty="0" smtClean="0"/>
              <a:t>A</a:t>
            </a:r>
            <a:r>
              <a:rPr lang="en-US" baseline="0" dirty="0" smtClean="0"/>
              <a:t>pplication – </a:t>
            </a:r>
            <a:r>
              <a:rPr lang="en-US" baseline="0" dirty="0" err="1" smtClean="0"/>
              <a:t>Xact</a:t>
            </a:r>
            <a:r>
              <a:rPr lang="en-US" baseline="0" dirty="0" smtClean="0"/>
              <a:t> Portal (1CSR for settlement, 1CAS for asset servicing)</a:t>
            </a:r>
          </a:p>
          <a:p>
            <a:r>
              <a:rPr lang="en-US" baseline="0" dirty="0" smtClean="0"/>
              <a:t>A2A – </a:t>
            </a:r>
            <a:r>
              <a:rPr lang="en-US" b="1" baseline="0" dirty="0" smtClean="0"/>
              <a:t>A</a:t>
            </a:r>
            <a:r>
              <a:rPr lang="en-US" baseline="0" dirty="0" smtClean="0"/>
              <a:t>pplication to </a:t>
            </a:r>
            <a:r>
              <a:rPr lang="en-US" b="1" baseline="0" dirty="0" smtClean="0"/>
              <a:t>A</a:t>
            </a:r>
            <a:r>
              <a:rPr lang="en-US" baseline="0" dirty="0" smtClean="0"/>
              <a:t>pplication (Swift, CDI)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Client: LuxCSD clients   Title: TESTING PREPARATION WAVE 3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2998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4538"/>
            <a:ext cx="4959350" cy="3719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Client: LuxCSD clients   Title: TESTING PREPARATION WAVE 3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5739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17F44F-9491-4853-8204-3C5575D2BDF4}" type="slidenum">
              <a:rPr lang="de-DE"/>
              <a:pPr/>
              <a:t>28</a:t>
            </a:fld>
            <a:endParaRPr lang="de-DE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Client: XXXXXX   Title: XXXXXXX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2DCCD4-DA30-4682-AD9C-273257D9433F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19093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Client: XXXXXX   Title: XXXXXXX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2DCCD4-DA30-4682-AD9C-273257D9433F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73164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 smtClean="0"/>
              <a:t>Delivery with Payment - delivery of cash and securities from one party to another</a:t>
            </a:r>
          </a:p>
          <a:p>
            <a:r>
              <a:rPr lang="en-GB" noProof="0" dirty="0" smtClean="0"/>
              <a:t>Payment free of delivery -</a:t>
            </a:r>
            <a:r>
              <a:rPr lang="en-GB" baseline="0" noProof="0" dirty="0" smtClean="0"/>
              <a:t> </a:t>
            </a:r>
            <a:r>
              <a:rPr lang="en-GB" noProof="0" dirty="0" smtClean="0"/>
              <a:t>exchange of cash without the delivery of securities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B1F5-EAD2-44E1-A8D4-7A30C9416D7F}" type="slidenum">
              <a:rPr lang="en-GB" smtClean="0">
                <a:solidFill>
                  <a:prstClr val="black"/>
                </a:solidFill>
              </a:rPr>
              <a:pPr/>
              <a:t>33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4439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 smtClean="0"/>
              <a:t>Delivery with Payment - delivery of cash and securities from one party to another</a:t>
            </a:r>
          </a:p>
          <a:p>
            <a:r>
              <a:rPr lang="en-GB" noProof="0" dirty="0" smtClean="0"/>
              <a:t>Payment free of delivery -</a:t>
            </a:r>
            <a:r>
              <a:rPr lang="en-GB" baseline="0" noProof="0" dirty="0" smtClean="0"/>
              <a:t> </a:t>
            </a:r>
            <a:r>
              <a:rPr lang="en-GB" noProof="0" dirty="0" smtClean="0"/>
              <a:t>exchange of cash without the delivery of securities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B1F5-EAD2-44E1-A8D4-7A30C9416D7F}" type="slidenum">
              <a:rPr lang="en-GB" smtClean="0">
                <a:solidFill>
                  <a:prstClr val="black"/>
                </a:solidFill>
              </a:rPr>
              <a:pPr/>
              <a:t>34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443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3673AC-9BA3-475B-BF75-6307AC52A1EB}" type="slidenum">
              <a:rPr lang="de-DE"/>
              <a:pPr/>
              <a:t>1</a:t>
            </a:fld>
            <a:endParaRPr lang="de-DE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3673AC-9BA3-475B-BF75-6307AC52A1EB}" type="slidenum">
              <a:rPr lang="de-DE"/>
              <a:pPr/>
              <a:t>38</a:t>
            </a:fld>
            <a:endParaRPr lang="de-DE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082E6-33F4-4725-8E14-DD2F6102448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04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17F44F-9491-4853-8204-3C5575D2BDF4}" type="slidenum">
              <a:rPr lang="de-DE"/>
              <a:pPr/>
              <a:t>6</a:t>
            </a:fld>
            <a:endParaRPr lang="de-DE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9738" y="493713"/>
            <a:ext cx="5940425" cy="4454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0355">
              <a:defRPr/>
            </a:pPr>
            <a:endParaRPr lang="fr-FR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Client: LuxCSD clients   Title: TESTING PREPARATION WAVE 3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981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28D97D-207B-412B-B401-3C14F25ACF03}" type="slidenum">
              <a:rPr lang="de-DE"/>
              <a:pPr/>
              <a:t>9</a:t>
            </a:fld>
            <a:endParaRPr lang="de-DE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3673AC-9BA3-475B-BF75-6307AC52A1EB}" type="slidenum">
              <a:rPr lang="de-DE"/>
              <a:pPr/>
              <a:t>14</a:t>
            </a:fld>
            <a:endParaRPr lang="de-DE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D2E477-DA39-48C9-A2A6-AF09AD6D54AB}" type="slidenum">
              <a:rPr lang="de-DE"/>
              <a:pPr/>
              <a:t>16</a:t>
            </a:fld>
            <a:endParaRPr lang="de-DE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B1F5-EAD2-44E1-A8D4-7A30C9416D7F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55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1" name="Rectangle 25"/>
          <p:cNvSpPr>
            <a:spLocks noChangeArrowheads="1"/>
          </p:cNvSpPr>
          <p:nvPr/>
        </p:nvSpPr>
        <p:spPr bwMode="ltGray">
          <a:xfrm>
            <a:off x="0" y="0"/>
            <a:ext cx="9144000" cy="4246563"/>
          </a:xfrm>
          <a:prstGeom prst="rect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9973" name="Picture 37" descr="LuxCSD RGB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01650"/>
            <a:ext cx="1703387" cy="30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63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230188" y="2205038"/>
            <a:ext cx="8637587" cy="100806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9964" name="Rectangle 28"/>
          <p:cNvSpPr>
            <a:spLocks noGrp="1" noChangeArrowheads="1"/>
          </p:cNvSpPr>
          <p:nvPr>
            <p:ph type="subTitle" sz="quarter" idx="1"/>
          </p:nvPr>
        </p:nvSpPr>
        <p:spPr bwMode="invGray">
          <a:xfrm>
            <a:off x="230188" y="3213100"/>
            <a:ext cx="8637587" cy="1008063"/>
          </a:xfrm>
        </p:spPr>
        <p:txBody>
          <a:bodyPr/>
          <a:lstStyle>
            <a:lvl1pPr>
              <a:spcBef>
                <a:spcPct val="0"/>
              </a:spcBef>
              <a:defRPr sz="280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48"/>
          <a:stretch/>
        </p:blipFill>
        <p:spPr>
          <a:xfrm>
            <a:off x="0" y="4246563"/>
            <a:ext cx="9144000" cy="2612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1"/>
            <a:ext cx="6469062" cy="4560887"/>
          </a:xfrm>
        </p:spPr>
        <p:txBody>
          <a:bodyPr/>
          <a:lstStyle/>
          <a:p>
            <a:pPr lvl="0"/>
            <a:r>
              <a:rPr lang="en-GB" dirty="0" err="1" smtClean="0"/>
              <a:t>Textmasterformat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Example footnote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Textmasterformat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39"/>
            <a:ext cx="6481762" cy="1152762"/>
          </a:xfrm>
        </p:spPr>
        <p:txBody>
          <a:bodyPr/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3238" y="1082675"/>
            <a:ext cx="6469062" cy="469900"/>
          </a:xfrm>
        </p:spPr>
        <p:txBody>
          <a:bodyPr/>
          <a:lstStyle>
            <a:lvl1pPr marL="0" indent="0">
              <a:buFontTx/>
              <a:buNone/>
              <a:defRPr sz="2500"/>
            </a:lvl1pPr>
          </a:lstStyle>
          <a:p>
            <a:pPr lvl="0"/>
            <a:r>
              <a:rPr lang="en-GB" dirty="0" smtClean="0"/>
              <a:t>Click to edit subtitle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4"/>
          </p:nvPr>
        </p:nvSpPr>
        <p:spPr bwMode="auto">
          <a:xfrm>
            <a:off x="7127875" y="6261100"/>
            <a:ext cx="11430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36000" rIns="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GB" dirty="0" smtClean="0"/>
              <a:t>11 November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13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1"/>
            <a:ext cx="6469062" cy="4560887"/>
          </a:xfrm>
        </p:spPr>
        <p:txBody>
          <a:bodyPr/>
          <a:lstStyle/>
          <a:p>
            <a:pPr lvl="0"/>
            <a:r>
              <a:rPr lang="en-GB" dirty="0" err="1" smtClean="0"/>
              <a:t>Textmasterformat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Example footnote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Textmasterformat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39"/>
            <a:ext cx="6481762" cy="1152762"/>
          </a:xfrm>
        </p:spPr>
        <p:txBody>
          <a:bodyPr/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3238" y="1082675"/>
            <a:ext cx="6469062" cy="469900"/>
          </a:xfrm>
        </p:spPr>
        <p:txBody>
          <a:bodyPr/>
          <a:lstStyle>
            <a:lvl1pPr marL="0" indent="0">
              <a:buFontTx/>
              <a:buNone/>
              <a:defRPr sz="2500"/>
            </a:lvl1pPr>
          </a:lstStyle>
          <a:p>
            <a:pPr lvl="0"/>
            <a:r>
              <a:rPr lang="en-GB" dirty="0" smtClean="0"/>
              <a:t>Click to edit subtitle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4"/>
          </p:nvPr>
        </p:nvSpPr>
        <p:spPr bwMode="auto">
          <a:xfrm>
            <a:off x="7127875" y="6261100"/>
            <a:ext cx="11430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36000" rIns="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GB" dirty="0" smtClean="0"/>
              <a:t>11 November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755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xtended 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239" y="503242"/>
            <a:ext cx="8137525" cy="1298575"/>
          </a:xfrm>
        </p:spPr>
        <p:txBody>
          <a:bodyPr/>
          <a:lstStyle>
            <a:lvl1pPr>
              <a:defRPr sz="2500"/>
            </a:lvl1pPr>
          </a:lstStyle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42125" y="6308727"/>
            <a:ext cx="2133600" cy="187325"/>
          </a:xfrm>
        </p:spPr>
        <p:txBody>
          <a:bodyPr/>
          <a:lstStyle>
            <a:lvl1pPr>
              <a:defRPr/>
            </a:lvl1pPr>
          </a:lstStyle>
          <a:p>
            <a:fld id="{D28637B1-63B0-4E20-BC1B-C22AFCA1096F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503238" y="214315"/>
            <a:ext cx="1687512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Client</a:t>
            </a:r>
            <a:r>
              <a:rPr lang="en-GB" sz="800" dirty="0" smtClean="0">
                <a:solidFill>
                  <a:srgbClr val="666666"/>
                </a:solidFill>
              </a:rPr>
              <a:t>: </a:t>
            </a:r>
            <a:r>
              <a:rPr lang="en-GB" sz="800" baseline="0" dirty="0" smtClean="0">
                <a:solidFill>
                  <a:srgbClr val="666666"/>
                </a:solidFill>
              </a:rPr>
              <a:t>LuxCSD Clients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6" name="Rectangle 21"/>
          <p:cNvSpPr>
            <a:spLocks noChangeArrowheads="1"/>
          </p:cNvSpPr>
          <p:nvPr userDrawn="1"/>
        </p:nvSpPr>
        <p:spPr bwMode="auto">
          <a:xfrm>
            <a:off x="2190750" y="214315"/>
            <a:ext cx="4781550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Title</a:t>
            </a:r>
            <a:r>
              <a:rPr lang="en-GB" sz="800" dirty="0" smtClean="0">
                <a:solidFill>
                  <a:srgbClr val="666666"/>
                </a:solidFill>
              </a:rPr>
              <a:t>: TESTING</a:t>
            </a:r>
            <a:r>
              <a:rPr lang="en-GB" sz="800" baseline="0" dirty="0" smtClean="0">
                <a:solidFill>
                  <a:srgbClr val="666666"/>
                </a:solidFill>
              </a:rPr>
              <a:t> PREPARATION WAVE </a:t>
            </a:r>
            <a:endParaRPr lang="en-GB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486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1"/>
            <a:ext cx="6469062" cy="456088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564D2-1C9F-4C6B-A24A-7741C6A2E2F7}" type="datetime3">
              <a:rPr lang="en-US" smtClean="0"/>
              <a:t>6 October 2016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39"/>
            <a:ext cx="6481762" cy="1152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03238" y="214315"/>
            <a:ext cx="1687512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Client</a:t>
            </a:r>
            <a:r>
              <a:rPr lang="en-GB" sz="800" dirty="0" smtClean="0">
                <a:solidFill>
                  <a:srgbClr val="666666"/>
                </a:solidFill>
              </a:rPr>
              <a:t>: </a:t>
            </a:r>
            <a:r>
              <a:rPr lang="en-GB" sz="800" baseline="0" dirty="0" smtClean="0">
                <a:solidFill>
                  <a:srgbClr val="666666"/>
                </a:solidFill>
              </a:rPr>
              <a:t>LuxCSD Clients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2190750" y="214315"/>
            <a:ext cx="4781550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Title</a:t>
            </a:r>
            <a:r>
              <a:rPr lang="en-GB" sz="800" dirty="0" smtClean="0">
                <a:solidFill>
                  <a:srgbClr val="666666"/>
                </a:solidFill>
              </a:rPr>
              <a:t>: TESTING</a:t>
            </a:r>
            <a:r>
              <a:rPr lang="en-GB" sz="800" baseline="0" dirty="0" smtClean="0">
                <a:solidFill>
                  <a:srgbClr val="666666"/>
                </a:solidFill>
              </a:rPr>
              <a:t> PREPARATION WAVE </a:t>
            </a:r>
            <a:endParaRPr lang="en-GB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6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1"/>
            <a:ext cx="6469062" cy="456088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564D2-1C9F-4C6B-A24A-7741C6A2E2F7}" type="datetime3">
              <a:rPr lang="en-US" smtClean="0"/>
              <a:t>6 October 2016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39"/>
            <a:ext cx="6481762" cy="1152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03238" y="214315"/>
            <a:ext cx="1687512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Client</a:t>
            </a:r>
            <a:r>
              <a:rPr lang="en-GB" sz="800" dirty="0" smtClean="0">
                <a:solidFill>
                  <a:srgbClr val="666666"/>
                </a:solidFill>
              </a:rPr>
              <a:t>: </a:t>
            </a:r>
            <a:r>
              <a:rPr lang="en-GB" sz="800" baseline="0" dirty="0" smtClean="0">
                <a:solidFill>
                  <a:srgbClr val="666666"/>
                </a:solidFill>
              </a:rPr>
              <a:t>LuxCSD Clients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2190750" y="214315"/>
            <a:ext cx="4781550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Title</a:t>
            </a:r>
            <a:r>
              <a:rPr lang="en-GB" sz="800" dirty="0" smtClean="0">
                <a:solidFill>
                  <a:srgbClr val="666666"/>
                </a:solidFill>
              </a:rPr>
              <a:t>: TESTING</a:t>
            </a:r>
            <a:r>
              <a:rPr lang="en-GB" sz="800" baseline="0" dirty="0" smtClean="0">
                <a:solidFill>
                  <a:srgbClr val="666666"/>
                </a:solidFill>
              </a:rPr>
              <a:t> PREPARATION WAVE </a:t>
            </a:r>
            <a:endParaRPr lang="en-GB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6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9" y="1657354"/>
            <a:ext cx="8137525" cy="4560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0A35D-D494-431A-A805-4D446E423D7E}" type="datetime3">
              <a:rPr lang="en-US" smtClean="0">
                <a:solidFill>
                  <a:srgbClr val="666666"/>
                </a:solidFill>
              </a:rPr>
              <a:t>6 October 2016</a:t>
            </a:fld>
            <a:endParaRPr lang="en-GB">
              <a:solidFill>
                <a:srgbClr val="6666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666666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40"/>
            <a:ext cx="6481762" cy="1152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503238" y="214315"/>
            <a:ext cx="1687512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Client</a:t>
            </a:r>
            <a:r>
              <a:rPr lang="en-GB" sz="800" dirty="0" smtClean="0">
                <a:solidFill>
                  <a:srgbClr val="666666"/>
                </a:solidFill>
              </a:rPr>
              <a:t>: </a:t>
            </a:r>
            <a:r>
              <a:rPr lang="en-GB" sz="800" baseline="0" dirty="0" smtClean="0">
                <a:solidFill>
                  <a:srgbClr val="666666"/>
                </a:solidFill>
              </a:rPr>
              <a:t>LuxCSD Clients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8" name="Rectangle 21"/>
          <p:cNvSpPr>
            <a:spLocks noChangeArrowheads="1"/>
          </p:cNvSpPr>
          <p:nvPr userDrawn="1"/>
        </p:nvSpPr>
        <p:spPr bwMode="auto">
          <a:xfrm>
            <a:off x="2190750" y="214315"/>
            <a:ext cx="4781550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Title</a:t>
            </a:r>
            <a:r>
              <a:rPr lang="en-GB" sz="800" dirty="0" smtClean="0">
                <a:solidFill>
                  <a:srgbClr val="666666"/>
                </a:solidFill>
              </a:rPr>
              <a:t>: TESTING</a:t>
            </a:r>
            <a:r>
              <a:rPr lang="en-GB" sz="800" baseline="0" dirty="0" smtClean="0">
                <a:solidFill>
                  <a:srgbClr val="666666"/>
                </a:solidFill>
              </a:rPr>
              <a:t> PREPARATION WAVE </a:t>
            </a:r>
            <a:endParaRPr lang="en-GB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4"/>
            <a:ext cx="6469062" cy="4560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63F9E-1FD8-4FD7-AD55-E3B3B2CF70DA}" type="datetime3">
              <a:rPr lang="en-US" smtClean="0">
                <a:solidFill>
                  <a:srgbClr val="666666"/>
                </a:solidFill>
              </a:rPr>
              <a:t>6 October 2016</a:t>
            </a:fld>
            <a:endParaRPr lang="en-GB">
              <a:solidFill>
                <a:srgbClr val="6666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666666"/>
              </a:solidFill>
            </a:endParaRP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40"/>
            <a:ext cx="6481762" cy="1152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3238" y="1082675"/>
            <a:ext cx="6469062" cy="469900"/>
          </a:xfrm>
        </p:spPr>
        <p:txBody>
          <a:bodyPr/>
          <a:lstStyle>
            <a:lvl1pPr marL="0" indent="0">
              <a:buFontTx/>
              <a:buNone/>
              <a:defRPr sz="2500"/>
            </a:lvl1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03238" y="214315"/>
            <a:ext cx="1687512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Client</a:t>
            </a:r>
            <a:r>
              <a:rPr lang="en-GB" sz="800" dirty="0" smtClean="0">
                <a:solidFill>
                  <a:srgbClr val="666666"/>
                </a:solidFill>
              </a:rPr>
              <a:t>: </a:t>
            </a:r>
            <a:r>
              <a:rPr lang="en-GB" sz="800" baseline="0" dirty="0" smtClean="0">
                <a:solidFill>
                  <a:srgbClr val="666666"/>
                </a:solidFill>
              </a:rPr>
              <a:t>LuxCSD Clients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2190750" y="214315"/>
            <a:ext cx="4781550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Title</a:t>
            </a:r>
            <a:r>
              <a:rPr lang="en-GB" sz="800" dirty="0" smtClean="0">
                <a:solidFill>
                  <a:srgbClr val="666666"/>
                </a:solidFill>
              </a:rPr>
              <a:t>: TESTING</a:t>
            </a:r>
            <a:r>
              <a:rPr lang="en-GB" sz="800" baseline="0" dirty="0" smtClean="0">
                <a:solidFill>
                  <a:srgbClr val="666666"/>
                </a:solidFill>
              </a:rPr>
              <a:t> PREPARATION WAVE </a:t>
            </a:r>
            <a:endParaRPr lang="en-GB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51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9" y="1657354"/>
            <a:ext cx="8137525" cy="4560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0A35D-D494-431A-A805-4D446E423D7E}" type="datetime3">
              <a:rPr lang="en-US" smtClean="0">
                <a:solidFill>
                  <a:srgbClr val="666666"/>
                </a:solidFill>
              </a:rPr>
              <a:t>6 October 2016</a:t>
            </a:fld>
            <a:endParaRPr lang="en-GB">
              <a:solidFill>
                <a:srgbClr val="6666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666666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40"/>
            <a:ext cx="6481762" cy="1152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503238" y="214315"/>
            <a:ext cx="1687512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Client</a:t>
            </a:r>
            <a:r>
              <a:rPr lang="en-GB" sz="800" dirty="0" smtClean="0">
                <a:solidFill>
                  <a:srgbClr val="666666"/>
                </a:solidFill>
              </a:rPr>
              <a:t>: </a:t>
            </a:r>
            <a:r>
              <a:rPr lang="en-GB" sz="800" baseline="0" dirty="0" smtClean="0">
                <a:solidFill>
                  <a:srgbClr val="666666"/>
                </a:solidFill>
              </a:rPr>
              <a:t>LuxCSD Clients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8" name="Rectangle 21"/>
          <p:cNvSpPr>
            <a:spLocks noChangeArrowheads="1"/>
          </p:cNvSpPr>
          <p:nvPr userDrawn="1"/>
        </p:nvSpPr>
        <p:spPr bwMode="auto">
          <a:xfrm>
            <a:off x="2190750" y="214315"/>
            <a:ext cx="4781550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Title</a:t>
            </a:r>
            <a:r>
              <a:rPr lang="en-GB" sz="800" dirty="0" smtClean="0">
                <a:solidFill>
                  <a:srgbClr val="666666"/>
                </a:solidFill>
              </a:rPr>
              <a:t>: TESTING</a:t>
            </a:r>
            <a:r>
              <a:rPr lang="en-GB" sz="800" baseline="0" dirty="0" smtClean="0">
                <a:solidFill>
                  <a:srgbClr val="666666"/>
                </a:solidFill>
              </a:rPr>
              <a:t> PREPARATION WAVE </a:t>
            </a:r>
            <a:endParaRPr lang="en-GB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9" y="1657354"/>
            <a:ext cx="8137525" cy="4560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0A35D-D494-431A-A805-4D446E423D7E}" type="datetime3">
              <a:rPr lang="en-US" smtClean="0">
                <a:solidFill>
                  <a:srgbClr val="666666"/>
                </a:solidFill>
              </a:rPr>
              <a:t>6 October 2016</a:t>
            </a:fld>
            <a:endParaRPr lang="en-GB">
              <a:solidFill>
                <a:srgbClr val="6666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666666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40"/>
            <a:ext cx="6481762" cy="1152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503238" y="214315"/>
            <a:ext cx="1687512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Client</a:t>
            </a:r>
            <a:r>
              <a:rPr lang="en-GB" sz="800" dirty="0" smtClean="0">
                <a:solidFill>
                  <a:srgbClr val="666666"/>
                </a:solidFill>
              </a:rPr>
              <a:t>: </a:t>
            </a:r>
            <a:r>
              <a:rPr lang="en-GB" sz="800" baseline="0" dirty="0" smtClean="0">
                <a:solidFill>
                  <a:srgbClr val="666666"/>
                </a:solidFill>
              </a:rPr>
              <a:t>LuxCSD Clients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8" name="Rectangle 21"/>
          <p:cNvSpPr>
            <a:spLocks noChangeArrowheads="1"/>
          </p:cNvSpPr>
          <p:nvPr userDrawn="1"/>
        </p:nvSpPr>
        <p:spPr bwMode="auto">
          <a:xfrm>
            <a:off x="2190750" y="214315"/>
            <a:ext cx="4781550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Title</a:t>
            </a:r>
            <a:r>
              <a:rPr lang="en-GB" sz="800" dirty="0" smtClean="0">
                <a:solidFill>
                  <a:srgbClr val="666666"/>
                </a:solidFill>
              </a:rPr>
              <a:t>: TESTING</a:t>
            </a:r>
            <a:r>
              <a:rPr lang="en-GB" sz="800" baseline="0" dirty="0" smtClean="0">
                <a:solidFill>
                  <a:srgbClr val="666666"/>
                </a:solidFill>
              </a:rPr>
              <a:t> PREPARATION WAVE </a:t>
            </a:r>
            <a:endParaRPr lang="en-GB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237" y="503238"/>
            <a:ext cx="8137525" cy="12985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03237" y="1801814"/>
            <a:ext cx="8137525" cy="4189412"/>
          </a:xfrm>
        </p:spPr>
        <p:txBody>
          <a:bodyPr spcCol="108000"/>
          <a:lstStyle>
            <a:lvl1pPr>
              <a:lnSpc>
                <a:spcPct val="150000"/>
              </a:lnSpc>
              <a:buNone/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03238" y="214315"/>
            <a:ext cx="1687512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Client</a:t>
            </a:r>
            <a:r>
              <a:rPr lang="en-GB" sz="800" dirty="0" smtClean="0">
                <a:solidFill>
                  <a:srgbClr val="666666"/>
                </a:solidFill>
              </a:rPr>
              <a:t>: </a:t>
            </a:r>
            <a:r>
              <a:rPr lang="en-GB" sz="800" baseline="0" dirty="0" smtClean="0">
                <a:solidFill>
                  <a:srgbClr val="666666"/>
                </a:solidFill>
              </a:rPr>
              <a:t>LuxCSD Clients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2190750" y="214315"/>
            <a:ext cx="4781550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Title</a:t>
            </a:r>
            <a:r>
              <a:rPr lang="en-GB" sz="800" dirty="0" smtClean="0">
                <a:solidFill>
                  <a:srgbClr val="666666"/>
                </a:solidFill>
              </a:rPr>
              <a:t>: TESTING</a:t>
            </a:r>
            <a:r>
              <a:rPr lang="en-GB" sz="800" baseline="0" dirty="0" smtClean="0">
                <a:solidFill>
                  <a:srgbClr val="666666"/>
                </a:solidFill>
              </a:rPr>
              <a:t> PREPARATION WAVE 4</a:t>
            </a:r>
            <a:endParaRPr lang="en-GB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104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1" name="Rectangle 25"/>
          <p:cNvSpPr>
            <a:spLocks noChangeArrowheads="1"/>
          </p:cNvSpPr>
          <p:nvPr/>
        </p:nvSpPr>
        <p:spPr bwMode="ltGray">
          <a:xfrm>
            <a:off x="0" y="0"/>
            <a:ext cx="9144000" cy="4246563"/>
          </a:xfrm>
          <a:prstGeom prst="rect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9973" name="Picture 37" descr="LuxCSD RGB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01650"/>
            <a:ext cx="1703387" cy="30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63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230188" y="2205038"/>
            <a:ext cx="8637587" cy="100806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9964" name="Rectangle 28"/>
          <p:cNvSpPr>
            <a:spLocks noGrp="1" noChangeArrowheads="1"/>
          </p:cNvSpPr>
          <p:nvPr>
            <p:ph type="subTitle" sz="quarter" idx="1"/>
          </p:nvPr>
        </p:nvSpPr>
        <p:spPr bwMode="invGray">
          <a:xfrm>
            <a:off x="230188" y="3213100"/>
            <a:ext cx="8637587" cy="1008063"/>
          </a:xfrm>
        </p:spPr>
        <p:txBody>
          <a:bodyPr/>
          <a:lstStyle>
            <a:lvl1pPr>
              <a:spcBef>
                <a:spcPct val="0"/>
              </a:spcBef>
              <a:defRPr sz="280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4" b="27435"/>
          <a:stretch/>
        </p:blipFill>
        <p:spPr>
          <a:xfrm>
            <a:off x="0" y="4221163"/>
            <a:ext cx="9144000" cy="263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074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3"/>
            <a:ext cx="6469062" cy="4560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39"/>
            <a:ext cx="6481762" cy="1152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3238" y="1082675"/>
            <a:ext cx="6469062" cy="469900"/>
          </a:xfrm>
        </p:spPr>
        <p:txBody>
          <a:bodyPr/>
          <a:lstStyle>
            <a:lvl1pPr marL="0" indent="0">
              <a:buFontTx/>
              <a:buNone/>
              <a:defRPr sz="2500"/>
            </a:lvl1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689086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3"/>
            <a:ext cx="6469062" cy="4560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39"/>
            <a:ext cx="6481762" cy="1152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3238" y="1082675"/>
            <a:ext cx="6469062" cy="469900"/>
          </a:xfrm>
        </p:spPr>
        <p:txBody>
          <a:bodyPr/>
          <a:lstStyle>
            <a:lvl1pPr marL="0" indent="0">
              <a:buFontTx/>
              <a:buNone/>
              <a:defRPr sz="2500"/>
            </a:lvl1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6890867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3"/>
            <a:ext cx="6469062" cy="4560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39"/>
            <a:ext cx="6481762" cy="1152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3238" y="1082675"/>
            <a:ext cx="6469062" cy="469900"/>
          </a:xfrm>
        </p:spPr>
        <p:txBody>
          <a:bodyPr/>
          <a:lstStyle>
            <a:lvl1pPr marL="0" indent="0">
              <a:buFontTx/>
              <a:buNone/>
              <a:defRPr sz="2500"/>
            </a:lvl1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6890867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1"/>
            <a:ext cx="6469062" cy="4560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A4945-754C-4DB4-98AC-0608F8631AE0}" type="datetime4">
              <a:rPr lang="en-GB" smtClean="0"/>
              <a:t>06 October 2016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Example footnote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39"/>
            <a:ext cx="6481762" cy="1152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3238" y="1082675"/>
            <a:ext cx="6469062" cy="469900"/>
          </a:xfrm>
        </p:spPr>
        <p:txBody>
          <a:bodyPr/>
          <a:lstStyle>
            <a:lvl1pPr marL="0" indent="0">
              <a:buFontTx/>
              <a:buNone/>
              <a:defRPr sz="2500"/>
            </a:lvl1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86532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657351"/>
            <a:ext cx="6469062" cy="456088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564D2-1C9F-4C6B-A24A-7741C6A2E2F7}" type="datetime3">
              <a:rPr lang="en-US" smtClean="0"/>
              <a:t>6 October 2016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DD9E-8001-43B8-B6BB-16AD324790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7128000" y="1656000"/>
            <a:ext cx="1519200" cy="4561200"/>
          </a:xfrm>
        </p:spPr>
        <p:txBody>
          <a:bodyPr/>
          <a:lstStyle>
            <a:lvl1pPr>
              <a:defRPr sz="1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03238" y="503239"/>
            <a:ext cx="6481762" cy="1152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03238" y="214315"/>
            <a:ext cx="1687512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Client</a:t>
            </a:r>
            <a:r>
              <a:rPr lang="en-GB" sz="800" dirty="0" smtClean="0">
                <a:solidFill>
                  <a:srgbClr val="666666"/>
                </a:solidFill>
              </a:rPr>
              <a:t>: </a:t>
            </a:r>
            <a:r>
              <a:rPr lang="en-GB" sz="800" baseline="0" dirty="0" smtClean="0">
                <a:solidFill>
                  <a:srgbClr val="666666"/>
                </a:solidFill>
              </a:rPr>
              <a:t>LuxCSD Clients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2190750" y="214315"/>
            <a:ext cx="4781550" cy="187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3600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666666"/>
                </a:solidFill>
              </a:rPr>
              <a:t>Title</a:t>
            </a:r>
            <a:r>
              <a:rPr lang="en-GB" sz="800" dirty="0" smtClean="0">
                <a:solidFill>
                  <a:srgbClr val="666666"/>
                </a:solidFill>
              </a:rPr>
              <a:t>: TESTING</a:t>
            </a:r>
            <a:r>
              <a:rPr lang="en-GB" sz="800" baseline="0" dirty="0" smtClean="0">
                <a:solidFill>
                  <a:srgbClr val="666666"/>
                </a:solidFill>
              </a:rPr>
              <a:t> PREPARATION WAVE </a:t>
            </a:r>
            <a:endParaRPr lang="en-GB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18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1" name="Rectangle 25"/>
          <p:cNvSpPr>
            <a:spLocks noChangeArrowheads="1"/>
          </p:cNvSpPr>
          <p:nvPr/>
        </p:nvSpPr>
        <p:spPr bwMode="ltGray">
          <a:xfrm>
            <a:off x="0" y="0"/>
            <a:ext cx="9144000" cy="4246563"/>
          </a:xfrm>
          <a:prstGeom prst="rect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9973" name="Picture 37" descr="LuxCSD RGB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01650"/>
            <a:ext cx="1703387" cy="30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63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230188" y="2205038"/>
            <a:ext cx="8637587" cy="100806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9964" name="Rectangle 28"/>
          <p:cNvSpPr>
            <a:spLocks noGrp="1" noChangeArrowheads="1"/>
          </p:cNvSpPr>
          <p:nvPr>
            <p:ph type="subTitle" sz="quarter" idx="1"/>
          </p:nvPr>
        </p:nvSpPr>
        <p:spPr bwMode="invGray">
          <a:xfrm>
            <a:off x="230188" y="3213100"/>
            <a:ext cx="8637587" cy="1008063"/>
          </a:xfrm>
        </p:spPr>
        <p:txBody>
          <a:bodyPr/>
          <a:lstStyle>
            <a:lvl1pPr>
              <a:spcBef>
                <a:spcPct val="0"/>
              </a:spcBef>
              <a:defRPr sz="280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" b="53547"/>
          <a:stretch/>
        </p:blipFill>
        <p:spPr>
          <a:xfrm>
            <a:off x="0" y="4164746"/>
            <a:ext cx="9144000" cy="269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22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1" name="Rectangle 25"/>
          <p:cNvSpPr>
            <a:spLocks noChangeArrowheads="1"/>
          </p:cNvSpPr>
          <p:nvPr/>
        </p:nvSpPr>
        <p:spPr bwMode="ltGray">
          <a:xfrm>
            <a:off x="0" y="0"/>
            <a:ext cx="9144000" cy="4246563"/>
          </a:xfrm>
          <a:prstGeom prst="rect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9973" name="Picture 37" descr="LuxCSD RGB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01650"/>
            <a:ext cx="1703387" cy="30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63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230188" y="2205038"/>
            <a:ext cx="8637587" cy="100806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9964" name="Rectangle 28"/>
          <p:cNvSpPr>
            <a:spLocks noGrp="1" noChangeArrowheads="1"/>
          </p:cNvSpPr>
          <p:nvPr>
            <p:ph type="subTitle" sz="quarter" idx="1"/>
          </p:nvPr>
        </p:nvSpPr>
        <p:spPr bwMode="invGray">
          <a:xfrm>
            <a:off x="230188" y="3213100"/>
            <a:ext cx="8637587" cy="1008063"/>
          </a:xfrm>
        </p:spPr>
        <p:txBody>
          <a:bodyPr/>
          <a:lstStyle>
            <a:lvl1pPr>
              <a:spcBef>
                <a:spcPct val="0"/>
              </a:spcBef>
              <a:defRPr sz="280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64"/>
          <a:stretch/>
        </p:blipFill>
        <p:spPr>
          <a:xfrm>
            <a:off x="1110" y="4221163"/>
            <a:ext cx="914400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22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11E423-ACD2-4146-99EE-DAC6A3EB2B92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Deutsche Börse Group, </a:t>
            </a:r>
            <a:fld id="{37828771-F64B-4C3E-8BC3-0B5BFC9BF23E}" type="datetime3">
              <a:rPr lang="en-GB"/>
              <a:pPr/>
              <a:t>6 October, 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5431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900" y="1600200"/>
            <a:ext cx="4264025" cy="466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2325" y="1600200"/>
            <a:ext cx="4265613" cy="466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7C5CA5-AC4A-4DC8-9C07-45E473E90038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Deutsche Börse Group, </a:t>
            </a:r>
            <a:fld id="{420B7B11-7B98-4345-8CC5-B5A721252029}" type="datetime3">
              <a:rPr lang="en-GB"/>
              <a:pPr/>
              <a:t>6 October, 2016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663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3C8889-CD30-4D96-A568-3AC9E86180F2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Deutsche Börse Group, </a:t>
            </a:r>
            <a:fld id="{DAB97B32-73E5-4E62-BEFA-21438D01535D}" type="datetime3">
              <a:rPr lang="en-GB"/>
              <a:pPr/>
              <a:t>6 October, 2016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6262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859A2F-A3A5-4D2B-953B-F9FC05B21F7F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Deutsche Börse Group, </a:t>
            </a:r>
            <a:fld id="{80972E41-50C8-43B5-B831-78B1075E47B2}" type="datetime3">
              <a:rPr lang="en-GB"/>
              <a:pPr/>
              <a:t>6 October, 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25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8637B1-63B0-4E20-BC1B-C22AFCA1096F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Deutsche Börse Group, </a:t>
            </a:r>
            <a:fld id="{B6D4214C-AFDA-4C0E-885B-1802D78E4CA4}" type="datetime3">
              <a:rPr lang="en-GB"/>
              <a:pPr/>
              <a:t>6 October,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4887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61" name="Rectangle 49"/>
          <p:cNvSpPr>
            <a:spLocks noGrp="1" noChangeArrowheads="1"/>
          </p:cNvSpPr>
          <p:nvPr>
            <p:ph type="title"/>
          </p:nvPr>
        </p:nvSpPr>
        <p:spPr bwMode="gray">
          <a:xfrm>
            <a:off x="215900" y="503238"/>
            <a:ext cx="86772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8962" name="Rectangle 50"/>
          <p:cNvSpPr>
            <a:spLocks noGrp="1" noChangeArrowheads="1"/>
          </p:cNvSpPr>
          <p:nvPr>
            <p:ph type="body" idx="1"/>
          </p:nvPr>
        </p:nvSpPr>
        <p:spPr bwMode="gray">
          <a:xfrm>
            <a:off x="215900" y="1600200"/>
            <a:ext cx="8682038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</a:t>
            </a:r>
          </a:p>
          <a:p>
            <a:pPr lvl="1"/>
            <a:r>
              <a:rPr lang="de-DE" smtClean="0"/>
              <a:t>Mastertextformat bearbeiten</a:t>
            </a:r>
          </a:p>
          <a:p>
            <a:pPr lvl="2"/>
            <a:r>
              <a:rPr lang="de-DE" smtClean="0"/>
              <a:t>Zweite Ebene</a:t>
            </a:r>
          </a:p>
          <a:p>
            <a:pPr lvl="3"/>
            <a:r>
              <a:rPr lang="de-DE" smtClean="0"/>
              <a:t>Dritte Ebene</a:t>
            </a:r>
          </a:p>
        </p:txBody>
      </p:sp>
      <p:sp>
        <p:nvSpPr>
          <p:cNvPr id="38963" name="Line 51"/>
          <p:cNvSpPr>
            <a:spLocks noChangeShapeType="1"/>
          </p:cNvSpPr>
          <p:nvPr/>
        </p:nvSpPr>
        <p:spPr bwMode="gray">
          <a:xfrm>
            <a:off x="304800" y="6308725"/>
            <a:ext cx="860425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/>
          <a:lstStyle/>
          <a:p>
            <a:endParaRPr lang="en-GB"/>
          </a:p>
        </p:txBody>
      </p:sp>
      <p:sp>
        <p:nvSpPr>
          <p:cNvPr id="38967" name="Rectangle 55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842125" y="6308725"/>
            <a:ext cx="213360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tx2"/>
                </a:solidFill>
              </a:defRPr>
            </a:lvl1pPr>
          </a:lstStyle>
          <a:p>
            <a:fld id="{AA264ED9-2976-4412-9464-18B2FBD05534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38968" name="Rectangle 5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132513" y="201613"/>
            <a:ext cx="28432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/>
              <a:t>Deutsche Börse Group, </a:t>
            </a:r>
            <a:fld id="{13123952-90B4-4E8B-A465-99202BF416C4}" type="datetime3">
              <a:rPr lang="en-GB"/>
              <a:pPr/>
              <a:t>6 October, 2016</a:t>
            </a:fld>
            <a:endParaRPr lang="en-GB"/>
          </a:p>
        </p:txBody>
      </p:sp>
      <p:sp>
        <p:nvSpPr>
          <p:cNvPr id="38998" name="Rectangle 86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572000" y="6308725"/>
            <a:ext cx="411956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7" r:id="rId2"/>
    <p:sldLayoutId id="2147483678" r:id="rId3"/>
    <p:sldLayoutId id="2147483679" r:id="rId4"/>
    <p:sldLayoutId id="2147483657" r:id="rId5"/>
    <p:sldLayoutId id="2147483659" r:id="rId6"/>
    <p:sldLayoutId id="2147483660" r:id="rId7"/>
    <p:sldLayoutId id="2147483661" r:id="rId8"/>
    <p:sldLayoutId id="2147483662" r:id="rId9"/>
    <p:sldLayoutId id="2147483682" r:id="rId10"/>
    <p:sldLayoutId id="2147483683" r:id="rId11"/>
    <p:sldLayoutId id="2147483685" r:id="rId12"/>
    <p:sldLayoutId id="2147483686" r:id="rId13"/>
    <p:sldLayoutId id="2147483687" r:id="rId14"/>
    <p:sldLayoutId id="2147483692" r:id="rId15"/>
    <p:sldLayoutId id="2147483694" r:id="rId16"/>
    <p:sldLayoutId id="2147483695" r:id="rId17"/>
    <p:sldLayoutId id="2147483696" r:id="rId18"/>
    <p:sldLayoutId id="2147483698" r:id="rId19"/>
    <p:sldLayoutId id="2147483699" r:id="rId20"/>
    <p:sldLayoutId id="2147483700" r:id="rId21"/>
    <p:sldLayoutId id="2147483701" r:id="rId22"/>
    <p:sldLayoutId id="2147483713" r:id="rId23"/>
    <p:sldLayoutId id="2147483718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20000"/>
        </a:spcBef>
        <a:spcAft>
          <a:spcPct val="1000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20000"/>
        </a:spcBef>
        <a:spcAft>
          <a:spcPct val="10000"/>
        </a:spcAft>
        <a:defRPr sz="2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20000"/>
        </a:spcBef>
        <a:spcAft>
          <a:spcPct val="10000"/>
        </a:spcAft>
        <a:defRPr sz="2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20000"/>
        </a:spcBef>
        <a:spcAft>
          <a:spcPct val="10000"/>
        </a:spcAft>
        <a:defRPr sz="2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20000"/>
        </a:spcBef>
        <a:spcAft>
          <a:spcPct val="10000"/>
        </a:spcAft>
        <a:defRPr sz="2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20000"/>
        </a:spcBef>
        <a:spcAft>
          <a:spcPct val="10000"/>
        </a:spcAft>
        <a:defRPr sz="2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20000"/>
        </a:spcBef>
        <a:spcAft>
          <a:spcPct val="10000"/>
        </a:spcAft>
        <a:defRPr sz="2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20000"/>
        </a:spcBef>
        <a:spcAft>
          <a:spcPct val="10000"/>
        </a:spcAft>
        <a:defRPr sz="2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20000"/>
        </a:spcBef>
        <a:spcAft>
          <a:spcPct val="1000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10000"/>
        </a:spcBef>
        <a:spcAft>
          <a:spcPct val="20000"/>
        </a:spcAft>
        <a:buClr>
          <a:schemeClr val="tx2"/>
        </a:buClr>
        <a:buFont typeface="Wingdings" pitchFamily="2" charset="2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263525" indent="-261938" algn="l" rtl="0" eaLnBrk="1" fontAlgn="base" hangingPunct="1">
        <a:spcBef>
          <a:spcPct val="10000"/>
        </a:spcBef>
        <a:spcAft>
          <a:spcPct val="20000"/>
        </a:spcAft>
        <a:buClr>
          <a:schemeClr val="tx2"/>
        </a:buClr>
        <a:buSzPct val="8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2pPr>
      <a:lvl3pPr marL="538163" indent="-273050" algn="l" rtl="0" eaLnBrk="1" fontAlgn="base" hangingPunct="1">
        <a:spcBef>
          <a:spcPct val="10000"/>
        </a:spcBef>
        <a:spcAft>
          <a:spcPct val="20000"/>
        </a:spcAft>
        <a:buClr>
          <a:schemeClr val="tx2"/>
        </a:buClr>
        <a:buSzPct val="6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3pPr>
      <a:lvl4pPr marL="812800" indent="-273050" algn="l" rtl="0" eaLnBrk="1" fontAlgn="base" hangingPunct="1">
        <a:spcBef>
          <a:spcPct val="10000"/>
        </a:spcBef>
        <a:spcAft>
          <a:spcPct val="20000"/>
        </a:spcAft>
        <a:buClr>
          <a:schemeClr val="tx2"/>
        </a:buClr>
        <a:buFont typeface="Arial" charset="0"/>
        <a:buChar char="–"/>
        <a:defRPr>
          <a:solidFill>
            <a:srgbClr val="000000"/>
          </a:solidFill>
          <a:latin typeface="+mn-lt"/>
        </a:defRPr>
      </a:lvl4pPr>
      <a:lvl5pPr marL="229235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74955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20675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66395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412115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2.png"/><Relationship Id="rId2" Type="http://schemas.openxmlformats.org/officeDocument/2006/relationships/tags" Target="../tags/tag10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3.png"/><Relationship Id="rId2" Type="http://schemas.openxmlformats.org/officeDocument/2006/relationships/tags" Target="../tags/tag10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3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dw.ecb.europa.eu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97" Type="http://schemas.openxmlformats.org/officeDocument/2006/relationships/slideLayout" Target="../slideLayouts/slideLayout9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notesSlide" Target="../notesSlides/notesSlide3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13" Type="http://schemas.openxmlformats.org/officeDocument/2006/relationships/image" Target="../media/image8.png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12" Type="http://schemas.openxmlformats.org/officeDocument/2006/relationships/image" Target="../media/image7.emf"/><Relationship Id="rId2" Type="http://schemas.openxmlformats.org/officeDocument/2006/relationships/tags" Target="../tags/tag97.xml"/><Relationship Id="rId1" Type="http://schemas.openxmlformats.org/officeDocument/2006/relationships/vmlDrawing" Target="../drawings/vmlDrawing1.vml"/><Relationship Id="rId6" Type="http://schemas.openxmlformats.org/officeDocument/2006/relationships/tags" Target="../tags/tag101.xml"/><Relationship Id="rId11" Type="http://schemas.openxmlformats.org/officeDocument/2006/relationships/oleObject" Target="../embeddings/oleObject1.bin"/><Relationship Id="rId5" Type="http://schemas.openxmlformats.org/officeDocument/2006/relationships/tags" Target="../tags/tag100.xml"/><Relationship Id="rId10" Type="http://schemas.openxmlformats.org/officeDocument/2006/relationships/notesSlide" Target="../notesSlides/notesSlide5.xml"/><Relationship Id="rId4" Type="http://schemas.openxmlformats.org/officeDocument/2006/relationships/tags" Target="../tags/tag99.xml"/><Relationship Id="rId9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10" name="Rectangle 1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b="1" dirty="0" smtClean="0">
                <a:solidFill>
                  <a:schemeClr val="tx2"/>
                </a:solidFill>
              </a:rPr>
              <a:t>17 </a:t>
            </a:r>
            <a:r>
              <a:rPr lang="fr-CH" b="1" dirty="0">
                <a:solidFill>
                  <a:schemeClr val="tx2"/>
                </a:solidFill>
              </a:rPr>
              <a:t>March </a:t>
            </a:r>
            <a:r>
              <a:rPr lang="fr-CH" b="1" dirty="0" smtClean="0">
                <a:solidFill>
                  <a:schemeClr val="tx2"/>
                </a:solidFill>
              </a:rPr>
              <a:t>2016</a:t>
            </a:r>
            <a:endParaRPr lang="fr-CH" b="1" dirty="0">
              <a:solidFill>
                <a:schemeClr val="tx2"/>
              </a:solidFill>
            </a:endParaRPr>
          </a:p>
        </p:txBody>
      </p:sp>
      <p:sp>
        <p:nvSpPr>
          <p:cNvPr id="85011" name="Rectangle 19"/>
          <p:cNvSpPr>
            <a:spLocks noGrp="1" noChangeArrowheads="1"/>
          </p:cNvSpPr>
          <p:nvPr>
            <p:ph type="ctrTitle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b="1" dirty="0" err="1"/>
              <a:t>LuxCSD</a:t>
            </a:r>
            <a:r>
              <a:rPr lang="en-GB" b="1" dirty="0"/>
              <a:t> clients</a:t>
            </a:r>
            <a:br>
              <a:rPr lang="en-GB" b="1" dirty="0"/>
            </a:br>
            <a:r>
              <a:rPr lang="en-GB" b="1" dirty="0" smtClean="0"/>
              <a:t>Client </a:t>
            </a:r>
            <a:r>
              <a:rPr lang="en-GB" b="1" dirty="0"/>
              <a:t>Migration Readiness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DDF4B-DD31-44FC-AF61-9FEA3267BCF3}" type="slidenum">
              <a:rPr lang="de-DE"/>
              <a:pPr/>
              <a:t>9</a:t>
            </a:fld>
            <a:endParaRPr lang="de-DE"/>
          </a:p>
        </p:txBody>
      </p:sp>
      <p:sp>
        <p:nvSpPr>
          <p:cNvPr id="19969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General </a:t>
            </a:r>
            <a:r>
              <a:rPr lang="de-DE" dirty="0" err="1" smtClean="0"/>
              <a:t>approach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T2S </a:t>
            </a:r>
            <a:r>
              <a:rPr lang="de-DE" dirty="0" err="1" smtClean="0"/>
              <a:t>Changes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LuxCSD‘s</a:t>
            </a:r>
            <a:r>
              <a:rPr lang="de-DE" dirty="0" smtClean="0"/>
              <a:t> GTCs </a:t>
            </a:r>
            <a:r>
              <a:rPr lang="de-DE" dirty="0" err="1" smtClean="0"/>
              <a:t>and</a:t>
            </a:r>
            <a:r>
              <a:rPr lang="de-DE" dirty="0" smtClean="0"/>
              <a:t> Customer Handbook</a:t>
            </a:r>
            <a:endParaRPr lang="de-DE" dirty="0"/>
          </a:p>
        </p:txBody>
      </p:sp>
      <p:sp>
        <p:nvSpPr>
          <p:cNvPr id="199692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GB" sz="1600" dirty="0" smtClean="0"/>
              <a:t>There are no special conditions for T2S. The agreed and known GTC structure will be maintained post T2S;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The drafting style is principle-based;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“Back-to-back approach” between </a:t>
            </a:r>
            <a:r>
              <a:rPr lang="en-GB" sz="1600" dirty="0" err="1" smtClean="0"/>
              <a:t>Eurosystem</a:t>
            </a:r>
            <a:r>
              <a:rPr lang="en-GB" sz="1600" dirty="0" smtClean="0"/>
              <a:t>/</a:t>
            </a:r>
            <a:r>
              <a:rPr lang="en-GB" sz="1600" dirty="0" err="1" smtClean="0"/>
              <a:t>LuxCSD</a:t>
            </a:r>
            <a:r>
              <a:rPr lang="en-GB" sz="1600" dirty="0" smtClean="0"/>
              <a:t> framework agreement (FWA) and new </a:t>
            </a:r>
            <a:r>
              <a:rPr lang="en-GB" sz="1600" dirty="0" err="1" smtClean="0"/>
              <a:t>LuxCSD</a:t>
            </a:r>
            <a:r>
              <a:rPr lang="en-GB" sz="1600" dirty="0" smtClean="0"/>
              <a:t> GTCs framework;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Collective Agreement between T2S-CSDs/NCBs to harmonise finality/insolvency procedure (CA) requires minor changes to banking secrecy provisions (CA only to become effective if all participating CSDs/NCBs agree);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No operational language of T2S introduced in the GTCs to avoid need for future changes</a:t>
            </a:r>
            <a:r>
              <a:rPr lang="de-DE" sz="1600" dirty="0" smtClean="0"/>
              <a:t>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4209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Overview</a:t>
            </a:r>
            <a:r>
              <a:rPr lang="fr-CH" dirty="0" smtClean="0"/>
              <a:t> of Main Areas of Change of the </a:t>
            </a:r>
            <a:r>
              <a:rPr lang="fr-CH" dirty="0" err="1" smtClean="0"/>
              <a:t>GTCs</a:t>
            </a:r>
            <a:r>
              <a:rPr lang="fr-CH" dirty="0" smtClean="0"/>
              <a:t> and the Customer </a:t>
            </a:r>
            <a:r>
              <a:rPr lang="fr-CH" dirty="0" err="1" smtClean="0"/>
              <a:t>Handbook</a:t>
            </a:r>
            <a:r>
              <a:rPr lang="fr-CH" dirty="0" smtClean="0"/>
              <a:t> (1/2)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1E423-ACD2-4146-99EE-DAC6A3EB2B92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Rectangle 5"/>
          <p:cNvSpPr/>
          <p:nvPr/>
        </p:nvSpPr>
        <p:spPr bwMode="auto">
          <a:xfrm>
            <a:off x="308245" y="1550873"/>
            <a:ext cx="1098149" cy="108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chemeClr val="bg1">
                    <a:lumMod val="95000"/>
                  </a:schemeClr>
                </a:solidFill>
              </a:rPr>
              <a:t>Definitions</a:t>
            </a:r>
          </a:p>
          <a:p>
            <a:pPr algn="ctr">
              <a:spcBef>
                <a:spcPct val="50000"/>
              </a:spcBef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  <a:cs typeface="Arial" charset="0"/>
              </a:rPr>
              <a:t>(Art. 1)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3483" y="2729156"/>
            <a:ext cx="1098149" cy="108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300"/>
              </a:spcAft>
            </a:pP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Banking Secrecy</a:t>
            </a:r>
          </a:p>
          <a:p>
            <a:pPr lvl="0" algn="ctr">
              <a:spcAft>
                <a:spcPts val="300"/>
              </a:spcAft>
            </a:pP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(Art. 38bis)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03483" y="5086137"/>
            <a:ext cx="1098149" cy="108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300"/>
              </a:spcAft>
            </a:pPr>
            <a:r>
              <a:rPr lang="en-GB" sz="1200" b="1" dirty="0">
                <a:solidFill>
                  <a:schemeClr val="bg1">
                    <a:lumMod val="95000"/>
                  </a:schemeClr>
                </a:solidFill>
              </a:rPr>
              <a:t>Finality</a:t>
            </a:r>
          </a:p>
          <a:p>
            <a:pPr lvl="0" algn="ctr">
              <a:spcAft>
                <a:spcPts val="300"/>
              </a:spcAft>
            </a:pP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(</a:t>
            </a:r>
            <a:r>
              <a:rPr lang="de-DE" sz="1200" b="1" dirty="0" err="1" smtClean="0">
                <a:solidFill>
                  <a:schemeClr val="bg1">
                    <a:lumMod val="95000"/>
                  </a:schemeClr>
                </a:solidFill>
              </a:rPr>
              <a:t>Section</a:t>
            </a: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 4.2 Customer Handbook)</a:t>
            </a:r>
            <a:endParaRPr lang="en-GB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2145" y="1767707"/>
            <a:ext cx="7342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New definitions related to the new environment such as “</a:t>
            </a:r>
            <a:r>
              <a:rPr lang="en-GB" sz="1200" i="1" dirty="0" smtClean="0"/>
              <a:t>Directly Connected Participant” , “</a:t>
            </a:r>
            <a:r>
              <a:rPr lang="en-GB" sz="1200" i="1" dirty="0" err="1" smtClean="0"/>
              <a:t>Eurosystem</a:t>
            </a:r>
            <a:r>
              <a:rPr lang="en-GB" sz="1200" i="1" dirty="0" smtClean="0"/>
              <a:t>”, “T2S Platform”</a:t>
            </a:r>
            <a:r>
              <a:rPr lang="en-GB" sz="1200" dirty="0" smtClean="0"/>
              <a:t> , “</a:t>
            </a:r>
            <a:r>
              <a:rPr lang="en-GB" sz="1200" i="1" dirty="0" smtClean="0"/>
              <a:t>T2S Framework Agreement </a:t>
            </a:r>
            <a:r>
              <a:rPr lang="en-GB" sz="1200" dirty="0" smtClean="0"/>
              <a:t>“, “</a:t>
            </a:r>
            <a:r>
              <a:rPr lang="en-GB" sz="1200" i="1" dirty="0" smtClean="0"/>
              <a:t>T2S Market</a:t>
            </a:r>
            <a:r>
              <a:rPr lang="en-GB" sz="1200" dirty="0" smtClean="0"/>
              <a:t>”, “</a:t>
            </a:r>
            <a:r>
              <a:rPr lang="en-GB" sz="1200" i="1" dirty="0" smtClean="0"/>
              <a:t>T2S Services</a:t>
            </a:r>
            <a:r>
              <a:rPr lang="en-GB" sz="1200" dirty="0" smtClean="0"/>
              <a:t>” and “</a:t>
            </a:r>
            <a:r>
              <a:rPr lang="en-GB" sz="1200" i="1" dirty="0" smtClean="0"/>
              <a:t>T2S Participating CSD</a:t>
            </a:r>
            <a:r>
              <a:rPr lang="en-GB" sz="1200" dirty="0" smtClean="0"/>
              <a:t>“;</a:t>
            </a:r>
          </a:p>
        </p:txBody>
      </p:sp>
      <p:sp>
        <p:nvSpPr>
          <p:cNvPr id="11" name="Rectangle 12"/>
          <p:cNvSpPr/>
          <p:nvPr/>
        </p:nvSpPr>
        <p:spPr>
          <a:xfrm>
            <a:off x="1490752" y="5129909"/>
            <a:ext cx="7232782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/>
              <a:t>Art. 21(4)(b) FWA requires CSDs to ensure the </a:t>
            </a:r>
            <a:r>
              <a:rPr lang="en-GB" sz="1200" dirty="0" err="1"/>
              <a:t>unconditionality</a:t>
            </a:r>
            <a:r>
              <a:rPr lang="en-GB" sz="1200" dirty="0"/>
              <a:t>, irrevocability and enforceability of settlement processed on the T2S platform; T2S-booking (not legacy platform) binding and enforceable;</a:t>
            </a:r>
          </a:p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/>
              <a:t>Art. 21(4)(a) FWA (as implemented in Art. 2(1) CA) contains duty to determine moment of </a:t>
            </a:r>
            <a:r>
              <a:rPr lang="en-GB" sz="1200" dirty="0" smtClean="0"/>
              <a:t>“SF1-finality” </a:t>
            </a:r>
            <a:r>
              <a:rPr lang="en-GB" sz="1200" dirty="0"/>
              <a:t>(Validation = moment of entry into system) and </a:t>
            </a:r>
            <a:r>
              <a:rPr lang="en-GB" sz="1200" dirty="0" smtClean="0"/>
              <a:t>“SF2-finality” </a:t>
            </a:r>
            <a:r>
              <a:rPr lang="en-GB" sz="1200" dirty="0"/>
              <a:t>(Matching = irrevocability</a:t>
            </a:r>
            <a:r>
              <a:rPr lang="en-GB" sz="1200" dirty="0" smtClean="0"/>
              <a:t>).</a:t>
            </a:r>
            <a:endParaRPr lang="en-GB" sz="1200" dirty="0"/>
          </a:p>
        </p:txBody>
      </p:sp>
      <p:sp>
        <p:nvSpPr>
          <p:cNvPr id="12" name="Rectangle 12"/>
          <p:cNvSpPr/>
          <p:nvPr/>
        </p:nvSpPr>
        <p:spPr>
          <a:xfrm>
            <a:off x="1490752" y="2759990"/>
            <a:ext cx="7612061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/>
              <a:t>CA requires </a:t>
            </a:r>
            <a:r>
              <a:rPr lang="en-GB" sz="1200" dirty="0" err="1" smtClean="0"/>
              <a:t>LuxCSD</a:t>
            </a:r>
            <a:r>
              <a:rPr lang="en-GB" sz="1200" dirty="0" smtClean="0"/>
              <a:t> to </a:t>
            </a:r>
            <a:r>
              <a:rPr lang="en-GB" sz="1200" dirty="0"/>
              <a:t>disclose reports on SF1/SF2-status of transfer orders from insolvent participants to participating CSDs/NCBs;</a:t>
            </a:r>
          </a:p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/>
              <a:t>New draft is worded broadly to include all potential information disclosure within ordinary T2S-processing to ensure sound legal </a:t>
            </a:r>
            <a:r>
              <a:rPr lang="en-GB" sz="1200" dirty="0" smtClean="0"/>
              <a:t>basis</a:t>
            </a:r>
            <a:r>
              <a:rPr lang="en-GB" sz="1200" b="1" dirty="0" smtClean="0"/>
              <a:t>;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1505008" y="3809156"/>
            <a:ext cx="7256463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Adaptation of the FWA-liability regime in GTCs;</a:t>
            </a:r>
          </a:p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limitations of liability of </a:t>
            </a:r>
            <a:r>
              <a:rPr lang="en-GB" sz="1200" dirty="0" err="1" smtClean="0"/>
              <a:t>LuxCSD’s</a:t>
            </a:r>
            <a:r>
              <a:rPr lang="en-GB" sz="1200" dirty="0" smtClean="0"/>
              <a:t> liability in case of </a:t>
            </a:r>
            <a:r>
              <a:rPr lang="en-GB" sz="1200" dirty="0" err="1" smtClean="0"/>
              <a:t>Eurosystem’s</a:t>
            </a:r>
            <a:r>
              <a:rPr lang="en-GB" sz="1200" dirty="0" smtClean="0"/>
              <a:t> fraud, wilful misconduct, gross or ordinary negligence to a maximum total amount per calendar year equals to the fees paid for the T2S Services during a 12 month period;</a:t>
            </a:r>
          </a:p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fr-CH" sz="1200" dirty="0" smtClean="0"/>
              <a:t>Exclusion of </a:t>
            </a:r>
            <a:r>
              <a:rPr lang="fr-CH" sz="1200" dirty="0" err="1" smtClean="0"/>
              <a:t>liability</a:t>
            </a:r>
            <a:r>
              <a:rPr lang="fr-CH" sz="1200" dirty="0" smtClean="0"/>
              <a:t> for </a:t>
            </a:r>
            <a:r>
              <a:rPr lang="fr-CH" sz="1200" dirty="0" err="1" smtClean="0"/>
              <a:t>any</a:t>
            </a:r>
            <a:r>
              <a:rPr lang="fr-CH" sz="1200" dirty="0" smtClean="0"/>
              <a:t> suspension of the </a:t>
            </a:r>
            <a:r>
              <a:rPr lang="fr-CH" sz="1200" dirty="0" err="1" smtClean="0"/>
              <a:t>settlement</a:t>
            </a:r>
            <a:r>
              <a:rPr lang="fr-CH" sz="1200" dirty="0" smtClean="0"/>
              <a:t> by the </a:t>
            </a:r>
            <a:r>
              <a:rPr lang="fr-CH" sz="1200" dirty="0" err="1" smtClean="0"/>
              <a:t>Eurosystem</a:t>
            </a:r>
            <a:r>
              <a:rPr lang="fr-CH" sz="1200" dirty="0" smtClean="0"/>
              <a:t> in a </a:t>
            </a:r>
            <a:r>
              <a:rPr lang="fr-CH" sz="1200" dirty="0" err="1" smtClean="0"/>
              <a:t>currency</a:t>
            </a:r>
            <a:r>
              <a:rPr lang="fr-CH" sz="1200" dirty="0" smtClean="0"/>
              <a:t> of a non-euro area;</a:t>
            </a:r>
            <a:endParaRPr lang="en-GB" sz="1200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308246" y="3899323"/>
            <a:ext cx="1098149" cy="108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300"/>
              </a:spcAft>
            </a:pPr>
            <a:r>
              <a:rPr lang="de-DE" sz="1200" b="1" dirty="0" err="1" smtClean="0">
                <a:solidFill>
                  <a:schemeClr val="bg1">
                    <a:lumMod val="95000"/>
                  </a:schemeClr>
                </a:solidFill>
              </a:rPr>
              <a:t>Liability</a:t>
            </a:r>
            <a:endParaRPr lang="de-DE" sz="12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lvl="0" algn="ctr">
              <a:spcAft>
                <a:spcPts val="300"/>
              </a:spcAft>
            </a:pP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(Art. 45bis)</a:t>
            </a:r>
            <a:endParaRPr lang="en-GB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Overview</a:t>
            </a:r>
            <a:r>
              <a:rPr lang="fr-CH" dirty="0" smtClean="0"/>
              <a:t> of Main Areas of Change of the </a:t>
            </a:r>
            <a:r>
              <a:rPr lang="fr-CH" dirty="0" err="1" smtClean="0"/>
              <a:t>GTCs</a:t>
            </a:r>
            <a:r>
              <a:rPr lang="fr-CH" dirty="0" smtClean="0"/>
              <a:t> (2/2)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1E423-ACD2-4146-99EE-DAC6A3EB2B92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Rectangle 5"/>
          <p:cNvSpPr/>
          <p:nvPr/>
        </p:nvSpPr>
        <p:spPr bwMode="auto">
          <a:xfrm>
            <a:off x="308245" y="1550873"/>
            <a:ext cx="1098149" cy="108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300"/>
              </a:spcAft>
            </a:pPr>
            <a:r>
              <a:rPr lang="en-GB" sz="1200" b="1" dirty="0">
                <a:solidFill>
                  <a:schemeClr val="bg1">
                    <a:lumMod val="95000"/>
                  </a:schemeClr>
                </a:solidFill>
              </a:rPr>
              <a:t>Principles of T2S Offering</a:t>
            </a:r>
          </a:p>
          <a:p>
            <a:pPr lvl="0" algn="ctr">
              <a:spcAft>
                <a:spcPts val="300"/>
              </a:spcAft>
            </a:pP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(</a:t>
            </a: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  <a:cs typeface="Arial" charset="0"/>
              </a:rPr>
              <a:t>Art. 2)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3483" y="2729156"/>
            <a:ext cx="1098149" cy="108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300"/>
              </a:spcAft>
            </a:pPr>
            <a:r>
              <a:rPr lang="fr-CH" sz="1200" b="1" dirty="0" smtClean="0">
                <a:solidFill>
                  <a:schemeClr val="bg1">
                    <a:lumMod val="95000"/>
                  </a:schemeClr>
                </a:solidFill>
              </a:rPr>
              <a:t>Format and </a:t>
            </a:r>
            <a:r>
              <a:rPr lang="fr-CH" sz="1200" b="1" dirty="0" err="1" smtClean="0">
                <a:solidFill>
                  <a:schemeClr val="bg1">
                    <a:lumMod val="95000"/>
                  </a:schemeClr>
                </a:solidFill>
              </a:rPr>
              <a:t>connectivity</a:t>
            </a:r>
            <a:endParaRPr lang="en-GB" sz="1200" b="1" dirty="0">
              <a:solidFill>
                <a:schemeClr val="bg1">
                  <a:lumMod val="95000"/>
                </a:schemeClr>
              </a:solidFill>
            </a:endParaRPr>
          </a:p>
          <a:p>
            <a:pPr lvl="0" algn="ctr">
              <a:spcAft>
                <a:spcPts val="300"/>
              </a:spcAft>
            </a:pP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(Art. 28)</a:t>
            </a:r>
            <a:endParaRPr lang="en-GB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03483" y="5086137"/>
            <a:ext cx="1098149" cy="108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300"/>
              </a:spcAft>
            </a:pPr>
            <a:r>
              <a:rPr lang="en-GB" sz="1200" b="1" dirty="0" smtClean="0">
                <a:solidFill>
                  <a:schemeClr val="bg1">
                    <a:lumMod val="95000"/>
                  </a:schemeClr>
                </a:solidFill>
              </a:rPr>
              <a:t>Termination</a:t>
            </a:r>
          </a:p>
          <a:p>
            <a:pPr lvl="0" algn="ctr">
              <a:spcAft>
                <a:spcPts val="300"/>
              </a:spcAft>
            </a:pP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(Art. 53)</a:t>
            </a:r>
            <a:endParaRPr lang="en-GB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5196" y="1727094"/>
            <a:ext cx="7342187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err="1" smtClean="0"/>
              <a:t>LuxCSD</a:t>
            </a:r>
            <a:r>
              <a:rPr lang="en-GB" sz="1200" dirty="0" smtClean="0"/>
              <a:t> to </a:t>
            </a:r>
            <a:r>
              <a:rPr lang="en-GB" sz="1200" dirty="0"/>
              <a:t>provide T2S-settlement services </a:t>
            </a:r>
            <a:r>
              <a:rPr lang="en-GB" sz="1200" dirty="0" smtClean="0"/>
              <a:t>“as </a:t>
            </a:r>
            <a:r>
              <a:rPr lang="en-GB" sz="1200" dirty="0"/>
              <a:t>provided“ by </a:t>
            </a:r>
            <a:r>
              <a:rPr lang="en-GB" sz="1200" dirty="0" err="1"/>
              <a:t>Eurosystem</a:t>
            </a:r>
            <a:r>
              <a:rPr lang="en-GB" sz="1200" dirty="0"/>
              <a:t>, e.g. subject to disconnection and change rights of </a:t>
            </a:r>
            <a:r>
              <a:rPr lang="en-GB" sz="1200" dirty="0" err="1"/>
              <a:t>Eurosystem</a:t>
            </a:r>
            <a:r>
              <a:rPr lang="en-GB" sz="1200" dirty="0"/>
              <a:t> (Arts. 12 (3), 36 (2) FWA);</a:t>
            </a:r>
          </a:p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As a gateway to T2S Services, recognition of the limitation imposed by the </a:t>
            </a:r>
            <a:r>
              <a:rPr lang="en-GB" sz="1200" dirty="0" err="1" smtClean="0"/>
              <a:t>Eurosystem</a:t>
            </a:r>
            <a:r>
              <a:rPr lang="en-GB" sz="1200" dirty="0" smtClean="0"/>
              <a:t> and applicable to the T2S Platform</a:t>
            </a:r>
            <a:endParaRPr lang="en-GB" sz="1200" dirty="0"/>
          </a:p>
        </p:txBody>
      </p:sp>
      <p:sp>
        <p:nvSpPr>
          <p:cNvPr id="11" name="Rectangle 12"/>
          <p:cNvSpPr/>
          <p:nvPr/>
        </p:nvSpPr>
        <p:spPr>
          <a:xfrm>
            <a:off x="1568461" y="5086136"/>
            <a:ext cx="7232782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Possibility for </a:t>
            </a:r>
            <a:r>
              <a:rPr lang="en-GB" sz="1200" dirty="0" err="1" smtClean="0"/>
              <a:t>LuxCSD</a:t>
            </a:r>
            <a:r>
              <a:rPr lang="en-GB" sz="1200" dirty="0" smtClean="0"/>
              <a:t> to suspend or terminate the services in case the Customer, acting as DCP:</a:t>
            </a:r>
          </a:p>
          <a:p>
            <a:pPr marL="449263" lvl="1" indent="-182563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failure to scan the instructions or to implement any relevant appropriate compliance standards for anti-money-laundering / anti-terrorist financing measures;</a:t>
            </a:r>
          </a:p>
          <a:p>
            <a:pPr marL="449263" lvl="1" indent="-182563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failure to implement all necessary technical measures to connect its IT systems to the T2S Platform</a:t>
            </a:r>
            <a:r>
              <a:rPr lang="fr-CH" sz="1200" dirty="0" smtClean="0"/>
              <a:t>.</a:t>
            </a:r>
          </a:p>
          <a:p>
            <a:pPr marL="628650" lvl="1" indent="-171450">
              <a:spcAft>
                <a:spcPts val="300"/>
              </a:spcAft>
              <a:buFontTx/>
              <a:buChar char="-"/>
            </a:pPr>
            <a:endParaRPr lang="en-GB" sz="1200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308246" y="3899323"/>
            <a:ext cx="1098149" cy="108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300"/>
              </a:spcAft>
            </a:pP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DCPs</a:t>
            </a:r>
          </a:p>
          <a:p>
            <a:pPr lvl="0" algn="ctr">
              <a:spcAft>
                <a:spcPts val="300"/>
              </a:spcAft>
            </a:pPr>
            <a:r>
              <a:rPr lang="de-DE" sz="1200" b="1" dirty="0" smtClean="0">
                <a:solidFill>
                  <a:schemeClr val="bg1">
                    <a:lumMod val="95000"/>
                  </a:schemeClr>
                </a:solidFill>
              </a:rPr>
              <a:t>(Art. 38bis)</a:t>
            </a:r>
            <a:endParaRPr lang="en-GB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77623" y="2846205"/>
            <a:ext cx="73421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Tx/>
              <a:buChar char="-"/>
            </a:pP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1520381" y="2830751"/>
            <a:ext cx="7208837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Obligation to comply with the format prescribed by the </a:t>
            </a:r>
            <a:r>
              <a:rPr lang="en-GB" sz="1200" dirty="0"/>
              <a:t>T2S Platform (back-to-back from </a:t>
            </a:r>
            <a:r>
              <a:rPr lang="en-GB" sz="1200" dirty="0" err="1"/>
              <a:t>LuxCSD</a:t>
            </a:r>
            <a:r>
              <a:rPr lang="en-GB" sz="1200" dirty="0"/>
              <a:t> duty under Art. </a:t>
            </a:r>
            <a:r>
              <a:rPr lang="en-GB" sz="1200" dirty="0" smtClean="0"/>
              <a:t>11 (3) FWA); </a:t>
            </a:r>
          </a:p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Right of technical disconnection by the </a:t>
            </a:r>
            <a:r>
              <a:rPr lang="en-GB" sz="1200" dirty="0" err="1" smtClean="0"/>
              <a:t>Eurosystem</a:t>
            </a:r>
            <a:r>
              <a:rPr lang="en-GB" sz="1200" dirty="0" smtClean="0"/>
              <a:t> if the technical connection represents a major threat to the security or integrity of </a:t>
            </a:r>
            <a:r>
              <a:rPr lang="en-GB" sz="1200" dirty="0"/>
              <a:t>T2S (back-to-back from </a:t>
            </a:r>
            <a:r>
              <a:rPr lang="en-GB" sz="1200" dirty="0" err="1"/>
              <a:t>LuxCSD</a:t>
            </a:r>
            <a:r>
              <a:rPr lang="en-GB" sz="1200" dirty="0"/>
              <a:t> duty under Art. 36 </a:t>
            </a:r>
            <a:r>
              <a:rPr lang="en-GB" sz="1200" dirty="0" smtClean="0"/>
              <a:t>(1) </a:t>
            </a:r>
            <a:r>
              <a:rPr lang="en-GB" sz="1200" dirty="0"/>
              <a:t>FWA);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33546" y="4004587"/>
            <a:ext cx="7208837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DCPs are obliged not take any action / omission which endanger or threaten the integrity of T2S (Right of the </a:t>
            </a:r>
            <a:r>
              <a:rPr lang="en-GB" sz="1200" dirty="0" err="1" smtClean="0"/>
              <a:t>Eurosystem</a:t>
            </a:r>
            <a:r>
              <a:rPr lang="en-GB" sz="1200" dirty="0" smtClean="0"/>
              <a:t> towards DCPs Art. 36 (2) FWA);</a:t>
            </a:r>
          </a:p>
          <a:p>
            <a:pPr marL="171450" indent="-171450">
              <a:spcAft>
                <a:spcPts val="300"/>
              </a:spcAft>
              <a:buFontTx/>
              <a:buChar char="-"/>
            </a:pPr>
            <a:r>
              <a:rPr lang="en-GB" sz="1200" dirty="0" smtClean="0"/>
              <a:t>DCPs are obliged to apply sufficient compliance standards for anti-money-laundering / anti-terrorist financing measures to account for direct technical relationship with T2S;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7398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E564D2-1C9F-4C6B-A24A-7741C6A2E2F7}" type="datetime3">
              <a:rPr lang="en-US" smtClean="0"/>
              <a:t>6 October 2016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9575" y="6308725"/>
            <a:ext cx="2133600" cy="187325"/>
          </a:xfrm>
        </p:spPr>
        <p:txBody>
          <a:bodyPr/>
          <a:lstStyle/>
          <a:p>
            <a:pPr>
              <a:defRPr/>
            </a:pPr>
            <a:fld id="{C924DD9E-8001-43B8-B6BB-16AD324790E9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Key Service Changes W4 -</a:t>
            </a:r>
            <a:r>
              <a:rPr lang="en-GB" dirty="0" smtClean="0"/>
              <a:t> </a:t>
            </a:r>
            <a:r>
              <a:rPr lang="en-GB" dirty="0" err="1"/>
              <a:t>LuxCSD</a:t>
            </a:r>
            <a:r>
              <a:rPr lang="en-GB" dirty="0"/>
              <a:t> </a:t>
            </a:r>
            <a:r>
              <a:rPr lang="en-GB" dirty="0" smtClean="0"/>
              <a:t>clients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2000" b="0" dirty="0" smtClean="0"/>
              <a:t>Introducing Business </a:t>
            </a:r>
            <a:r>
              <a:rPr lang="en-GB" sz="2000" b="0" dirty="0"/>
              <a:t>Features of </a:t>
            </a:r>
            <a:r>
              <a:rPr lang="en-GB" sz="2000" b="0" dirty="0" smtClean="0"/>
              <a:t>T2S (1/2)</a:t>
            </a:r>
            <a:endParaRPr lang="en-GB" dirty="0"/>
          </a:p>
        </p:txBody>
      </p:sp>
      <p:sp>
        <p:nvSpPr>
          <p:cNvPr id="21" name="Content Placeholder 8"/>
          <p:cNvSpPr>
            <a:spLocks noGrp="1"/>
          </p:cNvSpPr>
          <p:nvPr>
            <p:ph idx="1"/>
          </p:nvPr>
        </p:nvSpPr>
        <p:spPr>
          <a:xfrm>
            <a:off x="503238" y="1469304"/>
            <a:ext cx="8137525" cy="763533"/>
          </a:xfrm>
        </p:spPr>
        <p:txBody>
          <a:bodyPr/>
          <a:lstStyle/>
          <a:p>
            <a:pPr marL="0" lvl="1" indent="0">
              <a:buNone/>
            </a:pPr>
            <a:r>
              <a:rPr lang="en-US" sz="1600" dirty="0" smtClean="0"/>
              <a:t>The migration to T2S, will introduce both </a:t>
            </a:r>
            <a:r>
              <a:rPr lang="en-US" sz="1600" b="1" u="sng" dirty="0" smtClean="0"/>
              <a:t>new/modified business services.</a:t>
            </a:r>
          </a:p>
          <a:p>
            <a:pPr marL="0" lvl="1" indent="0">
              <a:buNone/>
            </a:pPr>
            <a:r>
              <a:rPr lang="en-US" sz="1600" dirty="0"/>
              <a:t>The </a:t>
            </a:r>
            <a:r>
              <a:rPr lang="en-US" sz="1600" dirty="0" smtClean="0"/>
              <a:t>following overview </a:t>
            </a:r>
            <a:r>
              <a:rPr lang="en-US" sz="1600" dirty="0"/>
              <a:t>provides a list which outlines the </a:t>
            </a:r>
            <a:r>
              <a:rPr lang="en-US" sz="1600" dirty="0" smtClean="0"/>
              <a:t>envisaged </a:t>
            </a:r>
            <a:r>
              <a:rPr lang="en-US" sz="1600" dirty="0"/>
              <a:t>changes – details </a:t>
            </a:r>
            <a:r>
              <a:rPr lang="en-US" sz="1600" dirty="0" smtClean="0"/>
              <a:t>of </a:t>
            </a:r>
            <a:r>
              <a:rPr lang="en-US" sz="1600" dirty="0"/>
              <a:t>each </a:t>
            </a:r>
            <a:r>
              <a:rPr lang="en-US" sz="1600" dirty="0" smtClean="0"/>
              <a:t>new features </a:t>
            </a:r>
            <a:r>
              <a:rPr lang="en-US" sz="1600" dirty="0"/>
              <a:t>are covered in following </a:t>
            </a:r>
            <a:r>
              <a:rPr lang="en-US" sz="1600" dirty="0" smtClean="0"/>
              <a:t>slides</a:t>
            </a:r>
            <a:endParaRPr lang="en-US" sz="1600" dirty="0"/>
          </a:p>
          <a:p>
            <a:pPr marL="0" lvl="1" indent="0">
              <a:buNone/>
            </a:pPr>
            <a:endParaRPr lang="en-US" sz="1600" dirty="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46734100"/>
              </p:ext>
            </p:extLst>
          </p:nvPr>
        </p:nvGraphicFramePr>
        <p:xfrm>
          <a:off x="2859174" y="2232837"/>
          <a:ext cx="5781589" cy="3837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448482" y="3088035"/>
            <a:ext cx="2294717" cy="1813574"/>
          </a:xfrm>
          <a:prstGeom prst="ellipse">
            <a:avLst/>
          </a:prstGeom>
          <a:solidFill>
            <a:srgbClr val="7CC243"/>
          </a:solidFill>
          <a:ln w="101600">
            <a:solidFill>
              <a:srgbClr val="FFFFFF"/>
            </a:solidFill>
            <a:round/>
            <a:headEnd/>
            <a:tailEnd/>
          </a:ln>
          <a:effectLst/>
        </p:spPr>
        <p:txBody>
          <a:bodyPr lIns="0" tIns="72000" rIns="0" bIns="7200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LuxCSD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848" y="6421438"/>
            <a:ext cx="61766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 smtClean="0"/>
              <a:t>1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These indicators are considered T2S Additional Matching Fields, and are already in use by some markets which migrated with W1</a:t>
            </a:r>
          </a:p>
        </p:txBody>
      </p:sp>
    </p:spTree>
    <p:extLst>
      <p:ext uri="{BB962C8B-B14F-4D97-AF65-F5344CB8AC3E}">
        <p14:creationId xmlns:p14="http://schemas.microsoft.com/office/powerpoint/2010/main" val="377034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E564D2-1C9F-4C6B-A24A-7741C6A2E2F7}" type="datetime3">
              <a:rPr lang="en-US" smtClean="0"/>
              <a:t>6 October 2016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71332" y="6308725"/>
            <a:ext cx="2133600" cy="187325"/>
          </a:xfrm>
        </p:spPr>
        <p:txBody>
          <a:bodyPr/>
          <a:lstStyle/>
          <a:p>
            <a:pPr>
              <a:defRPr/>
            </a:pPr>
            <a:fld id="{C924DD9E-8001-43B8-B6BB-16AD324790E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Key Service Changes W4 -</a:t>
            </a:r>
            <a:r>
              <a:rPr lang="en-GB" dirty="0" smtClean="0"/>
              <a:t> </a:t>
            </a:r>
            <a:r>
              <a:rPr lang="en-GB" dirty="0" err="1"/>
              <a:t>LuxCSD</a:t>
            </a:r>
            <a:r>
              <a:rPr lang="en-GB" dirty="0"/>
              <a:t> </a:t>
            </a:r>
            <a:r>
              <a:rPr lang="en-GB" dirty="0" smtClean="0"/>
              <a:t>clients 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en-GB" sz="2000" b="0" dirty="0"/>
              <a:t>Introducing </a:t>
            </a:r>
            <a:r>
              <a:rPr lang="en-GB" sz="2000" b="0" dirty="0" smtClean="0"/>
              <a:t>Business </a:t>
            </a:r>
            <a:r>
              <a:rPr lang="en-GB" sz="2000" b="0" dirty="0"/>
              <a:t>Features of </a:t>
            </a:r>
            <a:r>
              <a:rPr lang="en-GB" sz="2000" b="0" dirty="0" smtClean="0"/>
              <a:t>T2S  (2/2</a:t>
            </a:r>
            <a:r>
              <a:rPr lang="en-GB" sz="2000" b="0" dirty="0"/>
              <a:t>)</a:t>
            </a:r>
            <a:endParaRPr lang="en-GB" sz="20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14267633"/>
              </p:ext>
            </p:extLst>
          </p:nvPr>
        </p:nvGraphicFramePr>
        <p:xfrm>
          <a:off x="2859174" y="2232837"/>
          <a:ext cx="5781589" cy="3837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448482" y="3088035"/>
            <a:ext cx="2294717" cy="1813574"/>
          </a:xfrm>
          <a:prstGeom prst="ellipse">
            <a:avLst/>
          </a:prstGeom>
          <a:solidFill>
            <a:srgbClr val="7CC243"/>
          </a:solidFill>
          <a:ln w="101600">
            <a:solidFill>
              <a:srgbClr val="FFFFFF"/>
            </a:solidFill>
            <a:round/>
            <a:headEnd/>
            <a:tailEnd/>
          </a:ln>
          <a:effectLst/>
        </p:spPr>
        <p:txBody>
          <a:bodyPr lIns="0" tIns="72000" rIns="0" bIns="7200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LuxCSD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8482" y="6282907"/>
            <a:ext cx="51732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buClr>
                <a:srgbClr val="000000"/>
              </a:buClr>
            </a:pPr>
            <a:r>
              <a:rPr lang="en-US" sz="800" baseline="30000" dirty="0" smtClean="0"/>
              <a:t>1 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T2S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 Optional Matching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Fields, and are already in use by some markets which migrated with W1</a:t>
            </a:r>
          </a:p>
          <a:p>
            <a:pPr eaLnBrk="0" hangingPunct="0">
              <a:buClr>
                <a:srgbClr val="000000"/>
              </a:buClr>
            </a:pPr>
            <a:r>
              <a:rPr lang="en-GB" sz="8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Progressive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70686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/>
              <a:t>Migration Approach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4" b="27435"/>
          <a:stretch/>
        </p:blipFill>
        <p:spPr>
          <a:xfrm>
            <a:off x="0" y="4221163"/>
            <a:ext cx="9144000" cy="2636837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>
          <a:xfrm>
            <a:off x="230188" y="3213100"/>
            <a:ext cx="8637587" cy="1008063"/>
          </a:xfrm>
        </p:spPr>
        <p:txBody>
          <a:bodyPr/>
          <a:lstStyle/>
          <a:p>
            <a:r>
              <a:rPr lang="en-GB" dirty="0" smtClean="0"/>
              <a:t>Stephane Van Hasselt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46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A4945-754C-4DB4-98AC-0608F8631AE0}" type="datetime4">
              <a:rPr lang="en-GB" smtClean="0"/>
              <a:pPr>
                <a:defRPr/>
              </a:pPr>
              <a:t>06 October 2016</a:t>
            </a:fld>
            <a:endParaRPr lang="en-GB" dirty="0"/>
          </a:p>
        </p:txBody>
      </p:sp>
      <p:sp>
        <p:nvSpPr>
          <p:cNvPr id="9" name="Title 6"/>
          <p:cNvSpPr txBox="1">
            <a:spLocks/>
          </p:cNvSpPr>
          <p:nvPr/>
        </p:nvSpPr>
        <p:spPr bwMode="auto">
          <a:xfrm>
            <a:off x="611188" y="512676"/>
            <a:ext cx="7128792" cy="54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10800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2400" b="0" dirty="0" smtClean="0"/>
              <a:t>LuxCSD High Level  </a:t>
            </a:r>
            <a:r>
              <a:rPr lang="de-DE" sz="2400" b="0" dirty="0"/>
              <a:t>Migration </a:t>
            </a:r>
            <a:r>
              <a:rPr lang="de-DE" sz="2400" b="0" dirty="0" smtClean="0"/>
              <a:t>Timeline</a:t>
            </a:r>
            <a:endParaRPr lang="en-GB" sz="2400" b="0" dirty="0"/>
          </a:p>
        </p:txBody>
      </p:sp>
      <p:pic>
        <p:nvPicPr>
          <p:cNvPr id="77879" name="Picture 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43" y="2287388"/>
            <a:ext cx="8133156" cy="402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4243" y="1120775"/>
            <a:ext cx="83096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following time-line identifies the processing cycles of T2S, CBL/</a:t>
            </a:r>
            <a:r>
              <a:rPr lang="en-US" sz="1600" dirty="0" err="1" smtClean="0"/>
              <a:t>LuxCSD</a:t>
            </a:r>
            <a:r>
              <a:rPr lang="en-US" sz="1600" dirty="0" smtClean="0"/>
              <a:t>, and highlights the input and reconciliation steps during the migration week-end. It should be noted that client </a:t>
            </a:r>
            <a:r>
              <a:rPr lang="en-US" sz="1600" smtClean="0"/>
              <a:t>instructions will </a:t>
            </a:r>
            <a:r>
              <a:rPr lang="en-US" sz="1600" dirty="0" smtClean="0"/>
              <a:t>be cancelled on Friday end-of-business, with a possibility for clients to re-input their trades during the input window on Sunday February 5</a:t>
            </a:r>
            <a:r>
              <a:rPr lang="en-US" sz="1600" baseline="30000" dirty="0" smtClean="0"/>
              <a:t>th</a:t>
            </a:r>
            <a:r>
              <a:rPr lang="en-US" sz="1600" dirty="0"/>
              <a:t>.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457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/>
              <a:t>Product Approach</a:t>
            </a:r>
          </a:p>
        </p:txBody>
      </p:sp>
      <p:pic>
        <p:nvPicPr>
          <p:cNvPr id="184330" name="Picture 10" descr="Clearstream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70375"/>
            <a:ext cx="9144000" cy="258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64"/>
          <a:stretch/>
        </p:blipFill>
        <p:spPr>
          <a:xfrm>
            <a:off x="1110" y="4221163"/>
            <a:ext cx="9144000" cy="2638425"/>
          </a:xfrm>
          <a:prstGeom prst="rect">
            <a:avLst/>
          </a:prstGeom>
        </p:spPr>
      </p:pic>
      <p:sp>
        <p:nvSpPr>
          <p:cNvPr id="5" name="Subtitle 3"/>
          <p:cNvSpPr>
            <a:spLocks noGrp="1"/>
          </p:cNvSpPr>
          <p:nvPr>
            <p:ph type="subTitle" sz="quarter" idx="1"/>
          </p:nvPr>
        </p:nvSpPr>
        <p:spPr>
          <a:xfrm>
            <a:off x="230188" y="3213100"/>
            <a:ext cx="8637587" cy="1008063"/>
          </a:xfrm>
        </p:spPr>
        <p:txBody>
          <a:bodyPr/>
          <a:lstStyle/>
          <a:p>
            <a:r>
              <a:rPr lang="en-GB" dirty="0" smtClean="0"/>
              <a:t>Yves </a:t>
            </a:r>
            <a:r>
              <a:rPr lang="en-GB" dirty="0" err="1" smtClean="0"/>
              <a:t>Zigrand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690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963931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Rectangle 95"/>
          <p:cNvSpPr/>
          <p:nvPr/>
        </p:nvSpPr>
        <p:spPr>
          <a:xfrm>
            <a:off x="6712566" y="2347192"/>
            <a:ext cx="2088000" cy="331029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268288" lvl="2" indent="-268288" fontAlgn="base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–"/>
            </a:pPr>
            <a:r>
              <a:rPr lang="en-GB" sz="1200" dirty="0" smtClean="0">
                <a:solidFill>
                  <a:srgbClr val="666666"/>
                </a:solidFill>
              </a:rPr>
              <a:t>ClearstreamXact: a unique platform to access Clearstream's ICSD and CSD services</a:t>
            </a:r>
          </a:p>
          <a:p>
            <a:pPr marL="268288" lvl="2" indent="-268288" fontAlgn="base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–"/>
            </a:pPr>
            <a:r>
              <a:rPr lang="en-GB" sz="1200" dirty="0" smtClean="0">
                <a:solidFill>
                  <a:srgbClr val="666666"/>
                </a:solidFill>
              </a:rPr>
              <a:t>Harmonised Instruction and report formats to cover all business services of CSD and ICSD (common subscription and format)</a:t>
            </a:r>
          </a:p>
          <a:p>
            <a:pPr marL="268288" lvl="2" indent="-268288" fontAlgn="base">
              <a:spcBef>
                <a:spcPts val="600"/>
              </a:spcBef>
              <a:spcAft>
                <a:spcPts val="600"/>
              </a:spcAft>
              <a:buClr>
                <a:srgbClr val="666666"/>
              </a:buClr>
            </a:pPr>
            <a:endParaRPr lang="en-GB" sz="1200" b="1" dirty="0" smtClean="0">
              <a:solidFill>
                <a:srgbClr val="666666"/>
              </a:solidFill>
            </a:endParaRPr>
          </a:p>
          <a:p>
            <a:pPr marL="268288" lvl="2" indent="-268288" fontAlgn="base">
              <a:spcBef>
                <a:spcPts val="600"/>
              </a:spcBef>
              <a:spcAft>
                <a:spcPts val="600"/>
              </a:spcAft>
              <a:buClr>
                <a:srgbClr val="666666"/>
              </a:buClr>
              <a:buFont typeface="Wingdings" panose="05000000000000000000" pitchFamily="2" charset="2"/>
              <a:buChar char="§"/>
            </a:pPr>
            <a:endParaRPr lang="en-GB" sz="1200" dirty="0" smtClean="0">
              <a:solidFill>
                <a:srgbClr val="666666"/>
              </a:solidFill>
            </a:endParaRPr>
          </a:p>
          <a:p>
            <a:pPr marL="171450" lvl="2" indent="-171450" fontAlgn="base">
              <a:spcBef>
                <a:spcPts val="600"/>
              </a:spcBef>
              <a:spcAft>
                <a:spcPts val="600"/>
              </a:spcAft>
              <a:buClr>
                <a:srgbClr val="666666"/>
              </a:buClr>
              <a:buFont typeface="Wingdings" panose="05000000000000000000" pitchFamily="2" charset="2"/>
              <a:buChar char="§"/>
            </a:pPr>
            <a:endParaRPr lang="en-GB" sz="1200" dirty="0">
              <a:solidFill>
                <a:srgbClr val="666666"/>
              </a:solidFill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476379" y="5615363"/>
            <a:ext cx="8165146" cy="540000"/>
            <a:chOff x="484014" y="5662366"/>
            <a:chExt cx="8165146" cy="540000"/>
          </a:xfrm>
          <a:solidFill>
            <a:schemeClr val="tx2"/>
          </a:solidFill>
        </p:grpSpPr>
        <p:sp>
          <p:nvSpPr>
            <p:cNvPr id="104" name="Rectangle 54"/>
            <p:cNvSpPr>
              <a:spLocks noChangeArrowheads="1"/>
            </p:cNvSpPr>
            <p:nvPr/>
          </p:nvSpPr>
          <p:spPr bwMode="auto">
            <a:xfrm>
              <a:off x="751152" y="5698366"/>
              <a:ext cx="7898008" cy="468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468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339999"/>
                </a:buClr>
              </a:pPr>
              <a:r>
                <a:rPr lang="en-GB" sz="1800" b="1" dirty="0" smtClean="0">
                  <a:solidFill>
                    <a:srgbClr val="FFFFFF"/>
                  </a:solidFill>
                </a:rPr>
                <a:t>New Connectivity, simple, efficient, secure</a:t>
              </a:r>
              <a:endParaRPr lang="en-GB" sz="1800" b="1" i="1" dirty="0">
                <a:solidFill>
                  <a:srgbClr val="FFFFFF"/>
                </a:solidFill>
              </a:endParaRPr>
            </a:p>
          </p:txBody>
        </p:sp>
        <p:grpSp>
          <p:nvGrpSpPr>
            <p:cNvPr id="105" name="Group 55"/>
            <p:cNvGrpSpPr>
              <a:grpSpLocks/>
            </p:cNvGrpSpPr>
            <p:nvPr/>
          </p:nvGrpSpPr>
          <p:grpSpPr bwMode="auto">
            <a:xfrm>
              <a:off x="484014" y="5662366"/>
              <a:ext cx="540000" cy="540000"/>
              <a:chOff x="3872" y="993"/>
              <a:chExt cx="184" cy="184"/>
            </a:xfrm>
            <a:grpFill/>
          </p:grpSpPr>
          <p:sp>
            <p:nvSpPr>
              <p:cNvPr id="106" name="Oval 56"/>
              <p:cNvSpPr>
                <a:spLocks noChangeAspect="1" noChangeArrowheads="1"/>
              </p:cNvSpPr>
              <p:nvPr/>
            </p:nvSpPr>
            <p:spPr bwMode="auto">
              <a:xfrm>
                <a:off x="3872" y="993"/>
                <a:ext cx="184" cy="184"/>
              </a:xfrm>
              <a:prstGeom prst="ellipse">
                <a:avLst/>
              </a:prstGeom>
              <a:grpFill/>
              <a:ln w="571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b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Line 57"/>
              <p:cNvSpPr>
                <a:spLocks noChangeAspect="1" noChangeShapeType="1"/>
              </p:cNvSpPr>
              <p:nvPr/>
            </p:nvSpPr>
            <p:spPr bwMode="auto">
              <a:xfrm>
                <a:off x="3898" y="1084"/>
                <a:ext cx="131" cy="1"/>
              </a:xfrm>
              <a:prstGeom prst="line">
                <a:avLst/>
              </a:prstGeom>
              <a:grpFill/>
              <a:ln w="57150">
                <a:solidFill>
                  <a:srgbClr val="FFFFFF"/>
                </a:solidFill>
                <a:round/>
                <a:headEnd/>
                <a:tailEnd type="arrow" w="med" len="sm"/>
              </a:ln>
              <a:ex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400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1" name="Rectangle 10"/>
          <p:cNvSpPr/>
          <p:nvPr/>
        </p:nvSpPr>
        <p:spPr bwMode="auto">
          <a:xfrm>
            <a:off x="531406" y="2438374"/>
            <a:ext cx="2317208" cy="282733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GB" b="1" dirty="0" smtClean="0">
              <a:solidFill>
                <a:srgbClr val="FFFFF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60802" y="2513060"/>
            <a:ext cx="2272427" cy="1306398"/>
            <a:chOff x="496054" y="2068196"/>
            <a:chExt cx="2395585" cy="1622012"/>
          </a:xfrm>
        </p:grpSpPr>
        <p:sp>
          <p:nvSpPr>
            <p:cNvPr id="38" name="Rectangle 37"/>
            <p:cNvSpPr/>
            <p:nvPr/>
          </p:nvSpPr>
          <p:spPr bwMode="auto">
            <a:xfrm>
              <a:off x="496054" y="2068196"/>
              <a:ext cx="2364666" cy="162201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400" b="1" dirty="0" smtClean="0">
                  <a:solidFill>
                    <a:schemeClr val="tx2"/>
                  </a:solidFill>
                </a:rPr>
                <a:t>CBL and </a:t>
              </a:r>
              <a:r>
                <a:rPr lang="en-GB" sz="1400" b="1" dirty="0" err="1" smtClean="0">
                  <a:solidFill>
                    <a:schemeClr val="tx2"/>
                  </a:solidFill>
                </a:rPr>
                <a:t>LuxCSD</a:t>
              </a:r>
              <a:r>
                <a:rPr lang="en-GB" sz="1400" b="1" dirty="0" smtClean="0">
                  <a:solidFill>
                    <a:schemeClr val="tx2"/>
                  </a:solidFill>
                </a:rPr>
                <a:t> Connectivity</a:t>
              </a:r>
              <a:endParaRPr lang="en-GB" sz="1400" b="1" baseline="30000" dirty="0">
                <a:solidFill>
                  <a:schemeClr val="tx2"/>
                </a:solidFill>
              </a:endParaRPr>
            </a:p>
            <a:p>
              <a:pPr algn="ctr"/>
              <a:endParaRPr lang="en-GB" sz="1400" b="1" dirty="0">
                <a:solidFill>
                  <a:srgbClr val="666666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499340" y="2763724"/>
              <a:ext cx="2392299" cy="88234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36000" tIns="36000" rIns="36000" bIns="36000" numCol="2" rtlCol="0" anchor="ctr" anchorCtr="0" compatLnSpc="1">
              <a:prstTxWarp prst="textNoShape">
                <a:avLst/>
              </a:prstTxWarp>
            </a:bodyPr>
            <a:lstStyle/>
            <a:p>
              <a:pPr marL="171450" indent="-171450">
                <a:buClr>
                  <a:schemeClr val="tx1"/>
                </a:buClr>
                <a:buFont typeface="Arial" panose="020B0604020202020204" pitchFamily="34" charset="0"/>
                <a:buChar char="–"/>
              </a:pPr>
              <a:r>
                <a:rPr lang="en-GB" sz="900" dirty="0" smtClean="0">
                  <a:solidFill>
                    <a:srgbClr val="666666"/>
                  </a:solidFill>
                </a:rPr>
                <a:t>SWIFT </a:t>
              </a:r>
            </a:p>
            <a:p>
              <a:pPr marL="171450" indent="-171450">
                <a:buClr>
                  <a:schemeClr val="tx1"/>
                </a:buClr>
                <a:buFont typeface="Arial" panose="020B0604020202020204" pitchFamily="34" charset="0"/>
                <a:buChar char="–"/>
              </a:pPr>
              <a:r>
                <a:rPr lang="en-GB" sz="900" dirty="0" smtClean="0">
                  <a:solidFill>
                    <a:srgbClr val="666666"/>
                  </a:solidFill>
                </a:rPr>
                <a:t>File transfer </a:t>
              </a:r>
            </a:p>
            <a:p>
              <a:pPr>
                <a:buClr>
                  <a:schemeClr val="tx2"/>
                </a:buClr>
                <a:tabLst>
                  <a:tab pos="88900" algn="l"/>
                </a:tabLst>
              </a:pPr>
              <a:r>
                <a:rPr lang="en-GB" sz="900" dirty="0" smtClean="0">
                  <a:solidFill>
                    <a:srgbClr val="666666"/>
                  </a:solidFill>
                </a:rPr>
                <a:t>	(internet and VPN)</a:t>
              </a:r>
            </a:p>
            <a:p>
              <a:pPr marL="273050">
                <a:buClr>
                  <a:schemeClr val="tx2"/>
                </a:buClr>
              </a:pPr>
              <a:endParaRPr lang="en-GB" sz="1000" dirty="0" smtClean="0">
                <a:solidFill>
                  <a:srgbClr val="666666"/>
                </a:solidFill>
              </a:endParaRPr>
            </a:p>
            <a:p>
              <a:pPr marL="177800"/>
              <a:r>
                <a:rPr lang="en-GB" sz="1000" dirty="0" err="1" smtClean="0">
                  <a:solidFill>
                    <a:srgbClr val="666666"/>
                  </a:solidFill>
                </a:rPr>
                <a:t>CreationOnline</a:t>
              </a:r>
              <a:endParaRPr lang="en-GB" sz="1000" dirty="0">
                <a:solidFill>
                  <a:srgbClr val="666666"/>
                </a:solidFill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 bwMode="auto">
            <a:xfrm flipH="1">
              <a:off x="1753313" y="2665729"/>
              <a:ext cx="84" cy="94979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2" name="Isosceles Triangle 11"/>
          <p:cNvSpPr/>
          <p:nvPr/>
        </p:nvSpPr>
        <p:spPr bwMode="auto">
          <a:xfrm rot="5400000">
            <a:off x="1878996" y="3404321"/>
            <a:ext cx="2827332" cy="895438"/>
          </a:xfrm>
          <a:prstGeom prst="triangle">
            <a:avLst>
              <a:gd name="adj" fmla="val 49693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GB" b="1" dirty="0" smtClean="0">
              <a:solidFill>
                <a:srgbClr val="FFFFFF"/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3707904" y="3103727"/>
            <a:ext cx="2898112" cy="1484641"/>
            <a:chOff x="1344094" y="4221086"/>
            <a:chExt cx="3687240" cy="2154007"/>
          </a:xfrm>
        </p:grpSpPr>
        <p:sp>
          <p:nvSpPr>
            <p:cNvPr id="82" name="Rectangle 81"/>
            <p:cNvSpPr/>
            <p:nvPr/>
          </p:nvSpPr>
          <p:spPr bwMode="auto">
            <a:xfrm>
              <a:off x="1403650" y="4221086"/>
              <a:ext cx="3627684" cy="2154007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36000" tIns="108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CH" b="1" dirty="0" smtClean="0">
                  <a:solidFill>
                    <a:srgbClr val="FFFFFF"/>
                  </a:solidFill>
                </a:rPr>
                <a:t>Clearstream Xact</a:t>
              </a:r>
              <a:endParaRPr lang="en-GB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1344094" y="5047685"/>
              <a:ext cx="1808867" cy="81911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87312">
                <a:buClr>
                  <a:schemeClr val="bg1"/>
                </a:buClr>
              </a:pPr>
              <a:r>
                <a:rPr lang="en-GB" sz="900" dirty="0" smtClean="0">
                  <a:solidFill>
                    <a:srgbClr val="FFFFFF"/>
                  </a:solidFill>
                </a:rPr>
                <a:t>- Xact via SWIFT</a:t>
              </a:r>
            </a:p>
            <a:p>
              <a:pPr marL="87312">
                <a:buClr>
                  <a:schemeClr val="bg1"/>
                </a:buClr>
              </a:pPr>
              <a:r>
                <a:rPr lang="en-GB" sz="900" dirty="0" smtClean="0">
                  <a:solidFill>
                    <a:srgbClr val="FFFFFF"/>
                  </a:solidFill>
                </a:rPr>
                <a:t>- Xact via File Transfer</a:t>
              </a:r>
              <a:endParaRPr lang="en-GB" sz="900" dirty="0">
                <a:solidFill>
                  <a:srgbClr val="FFFFFF"/>
                </a:solidFill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 bwMode="auto">
            <a:xfrm flipH="1">
              <a:off x="3227343" y="4725144"/>
              <a:ext cx="95" cy="1296000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Group 2"/>
          <p:cNvGrpSpPr/>
          <p:nvPr/>
        </p:nvGrpSpPr>
        <p:grpSpPr>
          <a:xfrm>
            <a:off x="506326" y="3903644"/>
            <a:ext cx="2314856" cy="1262716"/>
            <a:chOff x="448264" y="3702800"/>
            <a:chExt cx="2440314" cy="1449702"/>
          </a:xfrm>
        </p:grpSpPr>
        <p:sp>
          <p:nvSpPr>
            <p:cNvPr id="34" name="Rectangle 33"/>
            <p:cNvSpPr/>
            <p:nvPr/>
          </p:nvSpPr>
          <p:spPr bwMode="auto">
            <a:xfrm>
              <a:off x="505693" y="3702800"/>
              <a:ext cx="2364666" cy="144970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400" b="1" dirty="0" smtClean="0">
                  <a:solidFill>
                    <a:schemeClr val="tx2"/>
                  </a:solidFill>
                </a:rPr>
                <a:t>CBF Connectivity</a:t>
              </a:r>
              <a:endParaRPr lang="en-GB" sz="1400" b="1" baseline="30000" dirty="0">
                <a:solidFill>
                  <a:schemeClr val="tx2"/>
                </a:solidFill>
              </a:endParaRPr>
            </a:p>
            <a:p>
              <a:pPr algn="ctr"/>
              <a:endParaRPr lang="en-GB" sz="1400" b="1" dirty="0">
                <a:solidFill>
                  <a:srgbClr val="666666"/>
                </a:solidFill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 bwMode="auto">
            <a:xfrm flipH="1">
              <a:off x="1753313" y="3994733"/>
              <a:ext cx="83" cy="1135346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2" name="Rectangle 51"/>
            <p:cNvSpPr/>
            <p:nvPr/>
          </p:nvSpPr>
          <p:spPr bwMode="auto">
            <a:xfrm>
              <a:off x="448264" y="4605784"/>
              <a:ext cx="2440314" cy="29208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0" tIns="36000" rIns="0" bIns="36000" numCol="2" rtlCol="0" anchor="ctr" anchorCtr="0" compatLnSpc="1">
              <a:prstTxWarp prst="textNoShape">
                <a:avLst/>
              </a:prstTxWarp>
            </a:bodyPr>
            <a:lstStyle/>
            <a:p>
              <a:pPr marL="263525" indent="-171450">
                <a:buClr>
                  <a:schemeClr val="tx1"/>
                </a:buClr>
                <a:buFont typeface="Arial" panose="020B0604020202020204" pitchFamily="34" charset="0"/>
                <a:buChar char="–"/>
              </a:pPr>
              <a:r>
                <a:rPr lang="en-GB" sz="900" dirty="0" smtClean="0">
                  <a:solidFill>
                    <a:srgbClr val="666666"/>
                  </a:solidFill>
                </a:rPr>
                <a:t>SWIFT</a:t>
              </a:r>
              <a:endParaRPr lang="en-GB" sz="900" dirty="0">
                <a:solidFill>
                  <a:srgbClr val="666666"/>
                </a:solidFill>
              </a:endParaRPr>
            </a:p>
            <a:p>
              <a:pPr marL="263525" indent="-171450">
                <a:buClr>
                  <a:schemeClr val="tx1"/>
                </a:buClr>
                <a:buFont typeface="Arial" panose="020B0604020202020204" pitchFamily="34" charset="0"/>
                <a:buChar char="–"/>
              </a:pPr>
              <a:r>
                <a:rPr lang="en-GB" sz="900" dirty="0" smtClean="0">
                  <a:solidFill>
                    <a:srgbClr val="666666"/>
                  </a:solidFill>
                </a:rPr>
                <a:t>File </a:t>
              </a:r>
              <a:r>
                <a:rPr lang="en-GB" sz="900" dirty="0">
                  <a:solidFill>
                    <a:srgbClr val="666666"/>
                  </a:solidFill>
                </a:rPr>
                <a:t>transfer and </a:t>
              </a:r>
              <a:r>
                <a:rPr lang="en-GB" sz="900" dirty="0" smtClean="0">
                  <a:solidFill>
                    <a:srgbClr val="666666"/>
                  </a:solidFill>
                </a:rPr>
                <a:t>real-time</a:t>
              </a:r>
            </a:p>
            <a:p>
              <a:pPr marL="196850"/>
              <a:endParaRPr lang="en-GB" sz="900" dirty="0" smtClean="0">
                <a:solidFill>
                  <a:srgbClr val="666666"/>
                </a:solidFill>
              </a:endParaRPr>
            </a:p>
            <a:p>
              <a:pPr marL="273050" indent="6350"/>
              <a:r>
                <a:rPr lang="en-GB" sz="1000" dirty="0" smtClean="0">
                  <a:solidFill>
                    <a:srgbClr val="666666"/>
                  </a:solidFill>
                </a:rPr>
                <a:t>CASCADE </a:t>
              </a:r>
              <a:r>
                <a:rPr lang="en-GB" sz="1000" dirty="0">
                  <a:solidFill>
                    <a:srgbClr val="666666"/>
                  </a:solidFill>
                </a:rPr>
                <a:t>Host/PC</a:t>
              </a:r>
            </a:p>
          </p:txBody>
        </p:sp>
      </p:grpSp>
      <p:sp>
        <p:nvSpPr>
          <p:cNvPr id="41" name="Right Arrow 40"/>
          <p:cNvSpPr/>
          <p:nvPr/>
        </p:nvSpPr>
        <p:spPr bwMode="auto">
          <a:xfrm>
            <a:off x="533757" y="1772816"/>
            <a:ext cx="6159533" cy="539257"/>
          </a:xfrm>
          <a:prstGeom prst="rightArrow">
            <a:avLst/>
          </a:prstGeom>
          <a:noFill/>
          <a:ln w="12700">
            <a:solidFill>
              <a:schemeClr val="tx1"/>
            </a:solidFill>
            <a:prstDash val="dash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  <a:tab pos="2243138" algn="l"/>
                <a:tab pos="4216400" algn="l"/>
                <a:tab pos="4927600" algn="l"/>
              </a:tabLst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  <a:cs typeface="Arial" charset="0"/>
              </a:rPr>
              <a:t>Today	...	T2S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  <a:cs typeface="Arial" charset="0"/>
              </a:rPr>
              <a:t> Go Live	…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  <a:cs typeface="Arial" charset="0"/>
              </a:rPr>
              <a:t>	Post T2S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05202" y="3852040"/>
            <a:ext cx="11849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0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- Xact Web Portal</a:t>
            </a:r>
            <a:endParaRPr lang="en-US" sz="10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7" name="Title 6"/>
          <p:cNvSpPr>
            <a:spLocks noGrp="1"/>
          </p:cNvSpPr>
          <p:nvPr>
            <p:ph type="title"/>
          </p:nvPr>
        </p:nvSpPr>
        <p:spPr>
          <a:xfrm>
            <a:off x="505644" y="476672"/>
            <a:ext cx="8137525" cy="1298575"/>
          </a:xfrm>
        </p:spPr>
        <p:txBody>
          <a:bodyPr/>
          <a:lstStyle/>
          <a:p>
            <a:pPr>
              <a:defRPr/>
            </a:pPr>
            <a:r>
              <a:rPr lang="en-GB" sz="2000" dirty="0" err="1"/>
              <a:t>LuxCSD</a:t>
            </a:r>
            <a:r>
              <a:rPr lang="en-GB" sz="2000" dirty="0"/>
              <a:t> adopts New Technical Features of the </a:t>
            </a:r>
            <a:r>
              <a:rPr lang="en-GB" sz="2000" dirty="0" err="1"/>
              <a:t>OneClearstream</a:t>
            </a:r>
            <a:r>
              <a:rPr lang="en-GB" sz="2000" dirty="0"/>
              <a:t> Connectivity</a:t>
            </a: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sz="1600" b="0" kern="1200" dirty="0" smtClean="0">
                <a:solidFill>
                  <a:srgbClr val="666666"/>
                </a:solidFill>
              </a:rPr>
              <a:t>A </a:t>
            </a:r>
            <a:r>
              <a:rPr lang="en-GB" sz="1600" b="0" kern="1200" dirty="0">
                <a:solidFill>
                  <a:srgbClr val="666666"/>
                </a:solidFill>
              </a:rPr>
              <a:t>progressive consolidation of the portal and </a:t>
            </a:r>
            <a:r>
              <a:rPr lang="en-GB" sz="1600" b="0" kern="1200" dirty="0" smtClean="0">
                <a:solidFill>
                  <a:srgbClr val="666666"/>
                </a:solidFill>
              </a:rPr>
              <a:t>SWIFT/File Transfer messaging </a:t>
            </a:r>
            <a:r>
              <a:rPr lang="en-GB" sz="1600" b="0" kern="1200" dirty="0">
                <a:solidFill>
                  <a:srgbClr val="666666"/>
                </a:solidFill>
              </a:rPr>
              <a:t>across </a:t>
            </a:r>
            <a:r>
              <a:rPr lang="en-GB" sz="1600" b="0" kern="1200" dirty="0" smtClean="0">
                <a:solidFill>
                  <a:srgbClr val="666666"/>
                </a:solidFill>
              </a:rPr>
              <a:t>CSDs </a:t>
            </a:r>
            <a:r>
              <a:rPr lang="en-GB" sz="1600" b="0" kern="1200" dirty="0">
                <a:solidFill>
                  <a:srgbClr val="666666"/>
                </a:solidFill>
              </a:rPr>
              <a:t>and ICSD</a:t>
            </a:r>
            <a:endParaRPr lang="en-GB" sz="1600" b="0" kern="1200" noProof="0" dirty="0">
              <a:solidFill>
                <a:srgbClr val="666666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54714" y="4649034"/>
            <a:ext cx="29578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GB" sz="1200" b="1" dirty="0" smtClean="0">
                <a:solidFill>
                  <a:srgbClr val="666666"/>
                </a:solidFill>
              </a:rPr>
              <a:t>For T2S settlement activity, clients are required to use </a:t>
            </a:r>
            <a:r>
              <a:rPr lang="en-GB" sz="1200" b="1" dirty="0" err="1" smtClean="0">
                <a:solidFill>
                  <a:srgbClr val="666666"/>
                </a:solidFill>
              </a:rPr>
              <a:t>Xact</a:t>
            </a:r>
            <a:r>
              <a:rPr lang="en-GB" sz="1200" b="1" dirty="0" smtClean="0">
                <a:solidFill>
                  <a:srgbClr val="666666"/>
                </a:solidFill>
              </a:rPr>
              <a:t>, however, our </a:t>
            </a:r>
            <a:r>
              <a:rPr lang="en-GB" sz="1200" b="1" dirty="0">
                <a:solidFill>
                  <a:srgbClr val="666666"/>
                </a:solidFill>
              </a:rPr>
              <a:t>existing channels </a:t>
            </a:r>
            <a:r>
              <a:rPr lang="en-GB" sz="1200" b="1" dirty="0" smtClean="0">
                <a:solidFill>
                  <a:srgbClr val="666666"/>
                </a:solidFill>
              </a:rPr>
              <a:t>remain accessible for non T2S activity</a:t>
            </a:r>
            <a:endParaRPr lang="en-GB" sz="1200" b="1" dirty="0">
              <a:solidFill>
                <a:srgbClr val="666666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08376" y="2438374"/>
            <a:ext cx="45719" cy="282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160776" y="2590774"/>
            <a:ext cx="45719" cy="282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3313176" y="2413990"/>
            <a:ext cx="45719" cy="282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465576" y="2529814"/>
            <a:ext cx="45719" cy="26749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848614" y="2432381"/>
            <a:ext cx="45719" cy="282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586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Object 40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9671259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noProof="0" dirty="0" smtClean="0"/>
              <a:t>Xact Web Portal: access to all services</a:t>
            </a: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sz="2000" b="0" kern="1200" noProof="0" dirty="0" smtClean="0">
                <a:solidFill>
                  <a:srgbClr val="666666"/>
                </a:solidFill>
              </a:rPr>
              <a:t>Single sign-on to access the full range of services</a:t>
            </a:r>
            <a:endParaRPr lang="en-GB" sz="2000" b="0" kern="1200" noProof="0" dirty="0">
              <a:solidFill>
                <a:srgbClr val="666666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4014" y="5677864"/>
            <a:ext cx="8165146" cy="540000"/>
            <a:chOff x="484014" y="5662366"/>
            <a:chExt cx="8165146" cy="540000"/>
          </a:xfrm>
          <a:solidFill>
            <a:schemeClr val="tx2"/>
          </a:solidFill>
        </p:grpSpPr>
        <p:sp>
          <p:nvSpPr>
            <p:cNvPr id="4" name="Rectangle 54"/>
            <p:cNvSpPr>
              <a:spLocks noChangeArrowheads="1"/>
            </p:cNvSpPr>
            <p:nvPr/>
          </p:nvSpPr>
          <p:spPr bwMode="auto">
            <a:xfrm>
              <a:off x="751152" y="5662366"/>
              <a:ext cx="7898008" cy="504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468000" tIns="46800" rIns="90000" bIns="46800" anchor="ctr"/>
            <a:lstStyle/>
            <a:p>
              <a:pPr>
                <a:buClr>
                  <a:srgbClr val="339999"/>
                </a:buClr>
              </a:pPr>
              <a:r>
                <a:rPr lang="en-GB" sz="1800" b="1" dirty="0">
                  <a:solidFill>
                    <a:srgbClr val="FFFFFF"/>
                  </a:solidFill>
                </a:rPr>
                <a:t>Access </a:t>
              </a:r>
              <a:r>
                <a:rPr lang="en-GB" sz="1800" b="1" dirty="0" smtClean="0">
                  <a:solidFill>
                    <a:srgbClr val="FFFFFF"/>
                  </a:solidFill>
                </a:rPr>
                <a:t>in </a:t>
              </a:r>
              <a:r>
                <a:rPr lang="en-GB" sz="1800" b="1" dirty="0">
                  <a:solidFill>
                    <a:srgbClr val="FFFFFF"/>
                  </a:solidFill>
                </a:rPr>
                <a:t>one single place to all services </a:t>
              </a:r>
              <a:r>
                <a:rPr lang="en-GB" sz="1800" b="1" dirty="0" smtClean="0">
                  <a:solidFill>
                    <a:srgbClr val="FFFFFF"/>
                  </a:solidFill>
                </a:rPr>
                <a:t>for </a:t>
              </a:r>
              <a:r>
                <a:rPr lang="en-GB" sz="1800" b="1" dirty="0">
                  <a:solidFill>
                    <a:schemeClr val="bg1"/>
                  </a:solidFill>
                </a:rPr>
                <a:t>your activity with both the </a:t>
              </a:r>
              <a:r>
                <a:rPr lang="en-GB" sz="1800" b="1" dirty="0" smtClean="0">
                  <a:solidFill>
                    <a:schemeClr val="bg1"/>
                  </a:solidFill>
                </a:rPr>
                <a:t>CSDs and ICSDs</a:t>
              </a:r>
              <a:endParaRPr lang="en-GB" sz="18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5" name="Group 55"/>
            <p:cNvGrpSpPr>
              <a:grpSpLocks/>
            </p:cNvGrpSpPr>
            <p:nvPr/>
          </p:nvGrpSpPr>
          <p:grpSpPr bwMode="auto">
            <a:xfrm>
              <a:off x="484014" y="5662366"/>
              <a:ext cx="540000" cy="540000"/>
              <a:chOff x="3872" y="993"/>
              <a:chExt cx="184" cy="184"/>
            </a:xfrm>
            <a:grpFill/>
          </p:grpSpPr>
          <p:sp>
            <p:nvSpPr>
              <p:cNvPr id="6" name="Oval 56"/>
              <p:cNvSpPr>
                <a:spLocks noChangeAspect="1" noChangeArrowheads="1"/>
              </p:cNvSpPr>
              <p:nvPr/>
            </p:nvSpPr>
            <p:spPr bwMode="auto">
              <a:xfrm>
                <a:off x="3872" y="993"/>
                <a:ext cx="184" cy="184"/>
              </a:xfrm>
              <a:prstGeom prst="ellipse">
                <a:avLst/>
              </a:prstGeom>
              <a:grpFill/>
              <a:ln w="571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b"/>
              <a:lstStyle/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" name="Line 57"/>
              <p:cNvSpPr>
                <a:spLocks noChangeAspect="1" noChangeShapeType="1"/>
              </p:cNvSpPr>
              <p:nvPr/>
            </p:nvSpPr>
            <p:spPr bwMode="auto">
              <a:xfrm>
                <a:off x="3898" y="1084"/>
                <a:ext cx="131" cy="1"/>
              </a:xfrm>
              <a:prstGeom prst="line">
                <a:avLst/>
              </a:prstGeom>
              <a:grpFill/>
              <a:ln w="57150">
                <a:solidFill>
                  <a:srgbClr val="FFFFFF"/>
                </a:solidFill>
                <a:round/>
                <a:headEnd/>
                <a:tailEnd type="arrow" w="med" len="sm"/>
              </a:ln>
              <a:extLst/>
            </p:spPr>
            <p:txBody>
              <a:bodyPr anchor="b"/>
              <a:lstStyle/>
              <a:p>
                <a:endParaRPr lang="en-GB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2866668" y="3320363"/>
            <a:ext cx="3412473" cy="1804649"/>
            <a:chOff x="2627784" y="3429000"/>
            <a:chExt cx="3412473" cy="1804649"/>
          </a:xfrm>
        </p:grpSpPr>
        <p:grpSp>
          <p:nvGrpSpPr>
            <p:cNvPr id="28" name="Group 27"/>
            <p:cNvGrpSpPr/>
            <p:nvPr/>
          </p:nvGrpSpPr>
          <p:grpSpPr>
            <a:xfrm>
              <a:off x="4024877" y="4404153"/>
              <a:ext cx="674946" cy="829496"/>
              <a:chOff x="8772194" y="3061376"/>
              <a:chExt cx="674946" cy="829496"/>
            </a:xfrm>
          </p:grpSpPr>
          <p:sp>
            <p:nvSpPr>
              <p:cNvPr id="30" name="Trapezoid 29"/>
              <p:cNvSpPr/>
              <p:nvPr/>
            </p:nvSpPr>
            <p:spPr bwMode="auto">
              <a:xfrm>
                <a:off x="8772194" y="3381077"/>
                <a:ext cx="674946" cy="509795"/>
              </a:xfrm>
              <a:prstGeom prst="trapezoid">
                <a:avLst/>
              </a:pr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vert="horz" wrap="square" lIns="0" tIns="0" rIns="0" bIns="0" numCol="1" rtlCol="0" anchor="b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50000"/>
                  </a:spcBef>
                </a:pPr>
                <a:endParaRPr lang="en-GB" sz="900" dirty="0" smtClean="0">
                  <a:solidFill>
                    <a:srgbClr val="666666"/>
                  </a:solidFill>
                </a:endParaRPr>
              </a:p>
            </p:txBody>
          </p:sp>
          <p:sp>
            <p:nvSpPr>
              <p:cNvPr id="31" name="Flowchart: Connector 30"/>
              <p:cNvSpPr/>
              <p:nvPr/>
            </p:nvSpPr>
            <p:spPr bwMode="auto">
              <a:xfrm>
                <a:off x="8961409" y="3061376"/>
                <a:ext cx="292423" cy="259218"/>
              </a:xfrm>
              <a:prstGeom prst="flowChartConnector">
                <a:avLst/>
              </a:pr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vert="horz" wrap="square" lIns="0" tIns="0" rIns="0" bIns="0" numCol="1" rtlCol="0" anchor="b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50000"/>
                  </a:spcBef>
                </a:pPr>
                <a:endParaRPr lang="en-GB" sz="900" dirty="0" smtClean="0">
                  <a:solidFill>
                    <a:srgbClr val="666666"/>
                  </a:solidFill>
                </a:endParaRPr>
              </a:p>
            </p:txBody>
          </p:sp>
        </p:grp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989396" y="3429000"/>
              <a:ext cx="753723" cy="310085"/>
            </a:xfrm>
            <a:custGeom>
              <a:avLst/>
              <a:gdLst/>
              <a:ahLst/>
              <a:cxnLst>
                <a:cxn ang="0">
                  <a:pos x="51" y="208"/>
                </a:cxn>
                <a:cxn ang="0">
                  <a:pos x="467" y="208"/>
                </a:cxn>
                <a:cxn ang="0">
                  <a:pos x="346" y="40"/>
                </a:cxn>
                <a:cxn ang="0">
                  <a:pos x="511" y="40"/>
                </a:cxn>
                <a:cxn ang="0">
                  <a:pos x="268" y="0"/>
                </a:cxn>
                <a:cxn ang="0">
                  <a:pos x="0" y="40"/>
                </a:cxn>
                <a:cxn ang="0">
                  <a:pos x="164" y="40"/>
                </a:cxn>
                <a:cxn ang="0">
                  <a:pos x="51" y="208"/>
                </a:cxn>
              </a:cxnLst>
              <a:rect l="0" t="0" r="r" b="b"/>
              <a:pathLst>
                <a:path w="512" h="209">
                  <a:moveTo>
                    <a:pt x="51" y="208"/>
                  </a:moveTo>
                  <a:lnTo>
                    <a:pt x="467" y="208"/>
                  </a:lnTo>
                  <a:lnTo>
                    <a:pt x="346" y="40"/>
                  </a:lnTo>
                  <a:lnTo>
                    <a:pt x="511" y="40"/>
                  </a:lnTo>
                  <a:lnTo>
                    <a:pt x="268" y="0"/>
                  </a:lnTo>
                  <a:lnTo>
                    <a:pt x="0" y="40"/>
                  </a:lnTo>
                  <a:lnTo>
                    <a:pt x="164" y="40"/>
                  </a:lnTo>
                  <a:lnTo>
                    <a:pt x="51" y="208"/>
                  </a:lnTo>
                </a:path>
              </a:pathLst>
            </a:custGeom>
            <a:solidFill>
              <a:schemeClr val="tx2"/>
            </a:solidFill>
            <a:ln w="19050" cap="rnd" cmpd="sng">
              <a:noFill/>
              <a:round/>
              <a:headEnd/>
              <a:tailEnd/>
            </a:ln>
            <a:effectLst/>
          </p:spPr>
          <p:txBody>
            <a:bodyPr lIns="45720" rIns="45720" anchor="ctr" anchorCtr="1"/>
            <a:lstStyle/>
            <a:p>
              <a:endParaRPr lang="en-US" dirty="0">
                <a:solidFill>
                  <a:srgbClr val="666666"/>
                </a:solidFill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4806056" y="3429000"/>
              <a:ext cx="1234201" cy="296269"/>
            </a:xfrm>
            <a:custGeom>
              <a:avLst/>
              <a:gdLst/>
              <a:ahLst/>
              <a:cxnLst>
                <a:cxn ang="0">
                  <a:pos x="311" y="200"/>
                </a:cxn>
                <a:cxn ang="0">
                  <a:pos x="0" y="168"/>
                </a:cxn>
                <a:cxn ang="0">
                  <a:pos x="398" y="40"/>
                </a:cxn>
                <a:cxn ang="0">
                  <a:pos x="207" y="40"/>
                </a:cxn>
                <a:cxn ang="0">
                  <a:pos x="623" y="0"/>
                </a:cxn>
                <a:cxn ang="0">
                  <a:pos x="839" y="40"/>
                </a:cxn>
                <a:cxn ang="0">
                  <a:pos x="649" y="40"/>
                </a:cxn>
                <a:cxn ang="0">
                  <a:pos x="311" y="200"/>
                </a:cxn>
              </a:cxnLst>
              <a:rect l="0" t="0" r="r" b="b"/>
              <a:pathLst>
                <a:path w="840" h="201">
                  <a:moveTo>
                    <a:pt x="311" y="200"/>
                  </a:moveTo>
                  <a:lnTo>
                    <a:pt x="0" y="168"/>
                  </a:lnTo>
                  <a:lnTo>
                    <a:pt x="398" y="40"/>
                  </a:lnTo>
                  <a:lnTo>
                    <a:pt x="207" y="40"/>
                  </a:lnTo>
                  <a:lnTo>
                    <a:pt x="623" y="0"/>
                  </a:lnTo>
                  <a:lnTo>
                    <a:pt x="839" y="40"/>
                  </a:lnTo>
                  <a:lnTo>
                    <a:pt x="649" y="40"/>
                  </a:lnTo>
                  <a:lnTo>
                    <a:pt x="311" y="200"/>
                  </a:lnTo>
                </a:path>
              </a:pathLst>
            </a:custGeom>
            <a:solidFill>
              <a:schemeClr val="tx2"/>
            </a:solidFill>
            <a:ln w="19050" cap="rnd" cmpd="sng">
              <a:noFill/>
              <a:round/>
              <a:headEnd/>
              <a:tailEnd/>
            </a:ln>
            <a:effectLst/>
          </p:spPr>
          <p:txBody>
            <a:bodyPr lIns="45720" rIns="45720" anchor="ctr" anchorCtr="1"/>
            <a:lstStyle/>
            <a:p>
              <a:endParaRPr lang="en-US" dirty="0">
                <a:solidFill>
                  <a:srgbClr val="666666"/>
                </a:solidFill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2627784" y="3429000"/>
              <a:ext cx="1235736" cy="296269"/>
            </a:xfrm>
            <a:custGeom>
              <a:avLst/>
              <a:gdLst/>
              <a:ahLst/>
              <a:cxnLst>
                <a:cxn ang="0">
                  <a:pos x="527" y="200"/>
                </a:cxn>
                <a:cxn ang="0">
                  <a:pos x="839" y="168"/>
                </a:cxn>
                <a:cxn ang="0">
                  <a:pos x="440" y="40"/>
                </a:cxn>
                <a:cxn ang="0">
                  <a:pos x="622" y="40"/>
                </a:cxn>
                <a:cxn ang="0">
                  <a:pos x="215" y="0"/>
                </a:cxn>
                <a:cxn ang="0">
                  <a:pos x="0" y="40"/>
                </a:cxn>
                <a:cxn ang="0">
                  <a:pos x="189" y="40"/>
                </a:cxn>
                <a:cxn ang="0">
                  <a:pos x="527" y="200"/>
                </a:cxn>
              </a:cxnLst>
              <a:rect l="0" t="0" r="r" b="b"/>
              <a:pathLst>
                <a:path w="840" h="201">
                  <a:moveTo>
                    <a:pt x="527" y="200"/>
                  </a:moveTo>
                  <a:lnTo>
                    <a:pt x="839" y="168"/>
                  </a:lnTo>
                  <a:lnTo>
                    <a:pt x="440" y="40"/>
                  </a:lnTo>
                  <a:lnTo>
                    <a:pt x="622" y="40"/>
                  </a:lnTo>
                  <a:lnTo>
                    <a:pt x="215" y="0"/>
                  </a:lnTo>
                  <a:lnTo>
                    <a:pt x="0" y="40"/>
                  </a:lnTo>
                  <a:lnTo>
                    <a:pt x="189" y="40"/>
                  </a:lnTo>
                  <a:lnTo>
                    <a:pt x="527" y="200"/>
                  </a:lnTo>
                </a:path>
              </a:pathLst>
            </a:custGeom>
            <a:solidFill>
              <a:schemeClr val="tx2"/>
            </a:solidFill>
            <a:ln w="19050" cap="rnd" cmpd="sng">
              <a:noFill/>
              <a:round/>
              <a:headEnd/>
              <a:tailEnd/>
            </a:ln>
            <a:effectLst/>
          </p:spPr>
          <p:txBody>
            <a:bodyPr lIns="45720" rIns="45720" anchor="ctr" anchorCtr="1"/>
            <a:lstStyle/>
            <a:p>
              <a:endParaRPr lang="en-US" dirty="0">
                <a:solidFill>
                  <a:srgbClr val="666666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213613" y="5253946"/>
            <a:ext cx="807299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666666"/>
                </a:solidFill>
              </a:rPr>
              <a:t>Customer</a:t>
            </a:r>
            <a:endParaRPr lang="en-GB" sz="1200" b="1" dirty="0">
              <a:solidFill>
                <a:srgbClr val="666666"/>
              </a:solidFill>
            </a:endParaRPr>
          </a:p>
        </p:txBody>
      </p:sp>
      <p:pic>
        <p:nvPicPr>
          <p:cNvPr id="371791" name="Picture 110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822"/>
          <a:stretch/>
        </p:blipFill>
        <p:spPr bwMode="auto">
          <a:xfrm>
            <a:off x="611188" y="1928460"/>
            <a:ext cx="8323790" cy="28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971600" y="2241140"/>
            <a:ext cx="828000" cy="7438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Dashboard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1837219" y="2240037"/>
            <a:ext cx="828000" cy="7438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Settlement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419033" y="2241140"/>
            <a:ext cx="828000" cy="7438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Cash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2704321" y="2240037"/>
            <a:ext cx="828000" cy="7438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Asset Servicing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3561677" y="2240037"/>
            <a:ext cx="828000" cy="7438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Tax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5276389" y="2240037"/>
            <a:ext cx="828000" cy="7438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Reporting</a:t>
            </a:r>
            <a:r>
              <a:rPr kumimoji="0" lang="de-DE" sz="1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&amp; Monitoring</a:t>
            </a: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6133745" y="2240037"/>
            <a:ext cx="828000" cy="7438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Reference</a:t>
            </a:r>
            <a:r>
              <a:rPr kumimoji="0" lang="de-DE" sz="1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Data</a:t>
            </a: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991101" y="2240037"/>
            <a:ext cx="828000" cy="7438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User Management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7848456" y="2240037"/>
            <a:ext cx="828000" cy="7438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3600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 &amp; Resources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888509" y="3805382"/>
            <a:ext cx="1589456" cy="3971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Xact W</a:t>
            </a:r>
            <a:r>
              <a:rPr kumimoji="0" lang="fr-CH" sz="1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eb Portal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39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T2S Update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4" b="27435"/>
          <a:stretch/>
        </p:blipFill>
        <p:spPr>
          <a:xfrm>
            <a:off x="0" y="4221163"/>
            <a:ext cx="9144000" cy="2636837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>
          <a:xfrm>
            <a:off x="230188" y="3213100"/>
            <a:ext cx="8637587" cy="1008063"/>
          </a:xfrm>
        </p:spPr>
        <p:txBody>
          <a:bodyPr/>
          <a:lstStyle/>
          <a:p>
            <a:r>
              <a:rPr lang="en-GB" dirty="0" smtClean="0"/>
              <a:t>Patrick Georg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23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1050995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Title 6"/>
          <p:cNvSpPr>
            <a:spLocks noGrp="1"/>
          </p:cNvSpPr>
          <p:nvPr>
            <p:ph type="title"/>
          </p:nvPr>
        </p:nvSpPr>
        <p:spPr>
          <a:xfrm>
            <a:off x="504000" y="504000"/>
            <a:ext cx="8137525" cy="1298575"/>
          </a:xfrm>
        </p:spPr>
        <p:txBody>
          <a:bodyPr/>
          <a:lstStyle/>
          <a:p>
            <a:pPr>
              <a:defRPr/>
            </a:pPr>
            <a:r>
              <a:rPr lang="en-GB" sz="2400" noProof="0" dirty="0" smtClean="0"/>
              <a:t>ClearstreamXact also via Swift and File Transfer</a:t>
            </a:r>
            <a:br>
              <a:rPr lang="en-GB" sz="2400" noProof="0" dirty="0" smtClean="0"/>
            </a:br>
            <a:r>
              <a:rPr lang="en-GB" sz="1900" b="0" kern="1200" dirty="0" err="1" smtClean="0">
                <a:solidFill>
                  <a:srgbClr val="666666"/>
                </a:solidFill>
              </a:rPr>
              <a:t>LuxCSD</a:t>
            </a:r>
            <a:r>
              <a:rPr lang="en-GB" sz="1900" b="0" kern="1200" dirty="0" smtClean="0">
                <a:solidFill>
                  <a:srgbClr val="666666"/>
                </a:solidFill>
              </a:rPr>
              <a:t> will ensure the translation of customers formats to T2S</a:t>
            </a:r>
            <a:endParaRPr lang="en-GB" sz="1900" b="0" kern="1200" noProof="0" dirty="0">
              <a:solidFill>
                <a:srgbClr val="666666"/>
              </a:solidFill>
            </a:endParaRPr>
          </a:p>
        </p:txBody>
      </p:sp>
      <p:sp>
        <p:nvSpPr>
          <p:cNvPr id="41" name="Right Arrow 40"/>
          <p:cNvSpPr/>
          <p:nvPr/>
        </p:nvSpPr>
        <p:spPr bwMode="auto">
          <a:xfrm>
            <a:off x="533757" y="1772816"/>
            <a:ext cx="6159533" cy="539257"/>
          </a:xfrm>
          <a:prstGeom prst="rightArrow">
            <a:avLst/>
          </a:prstGeom>
          <a:noFill/>
          <a:ln w="12700">
            <a:solidFill>
              <a:schemeClr val="tx1"/>
            </a:solidFill>
            <a:prstDash val="dash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  <a:tab pos="2243138" algn="l"/>
                <a:tab pos="4216400" algn="l"/>
                <a:tab pos="4927600" algn="l"/>
              </a:tabLst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  <a:cs typeface="Arial" charset="0"/>
              </a:rPr>
              <a:t>Today	...	T2S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  <a:cs typeface="Arial" charset="0"/>
              </a:rPr>
              <a:t> Go Live	…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  <a:cs typeface="Arial" charset="0"/>
              </a:rPr>
              <a:t>	Post T2S</a:t>
            </a:r>
          </a:p>
        </p:txBody>
      </p:sp>
      <p:sp>
        <p:nvSpPr>
          <p:cNvPr id="132" name="Rounded Rectangle 131"/>
          <p:cNvSpPr/>
          <p:nvPr/>
        </p:nvSpPr>
        <p:spPr bwMode="auto">
          <a:xfrm>
            <a:off x="2002887" y="2666468"/>
            <a:ext cx="841052" cy="307526"/>
          </a:xfrm>
          <a:prstGeom prst="roundRect">
            <a:avLst/>
          </a:prstGeom>
          <a:solidFill>
            <a:schemeClr val="accent1"/>
          </a:solidFill>
          <a:ln>
            <a:noFill/>
            <a:prstDash val="dash"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134" name="Freeform 26"/>
          <p:cNvSpPr>
            <a:spLocks/>
          </p:cNvSpPr>
          <p:nvPr/>
        </p:nvSpPr>
        <p:spPr bwMode="auto">
          <a:xfrm>
            <a:off x="1192358" y="2536756"/>
            <a:ext cx="664607" cy="217054"/>
          </a:xfrm>
          <a:custGeom>
            <a:avLst/>
            <a:gdLst>
              <a:gd name="T0" fmla="*/ 0 w 528"/>
              <a:gd name="T1" fmla="*/ 168 h 168"/>
              <a:gd name="T2" fmla="*/ 528 w 528"/>
              <a:gd name="T3" fmla="*/ 168 h 168"/>
              <a:gd name="T4" fmla="*/ 510 w 528"/>
              <a:gd name="T5" fmla="*/ 84 h 168"/>
              <a:gd name="T6" fmla="*/ 528 w 528"/>
              <a:gd name="T7" fmla="*/ 0 h 168"/>
              <a:gd name="T8" fmla="*/ 0 w 528"/>
              <a:gd name="T9" fmla="*/ 0 h 168"/>
              <a:gd name="T10" fmla="*/ 0 w 528"/>
              <a:gd name="T11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8" h="168">
                <a:moveTo>
                  <a:pt x="0" y="168"/>
                </a:moveTo>
                <a:lnTo>
                  <a:pt x="528" y="168"/>
                </a:lnTo>
                <a:lnTo>
                  <a:pt x="510" y="84"/>
                </a:lnTo>
                <a:lnTo>
                  <a:pt x="528" y="0"/>
                </a:lnTo>
                <a:lnTo>
                  <a:pt x="0" y="0"/>
                </a:lnTo>
                <a:lnTo>
                  <a:pt x="0" y="168"/>
                </a:lnTo>
                <a:close/>
              </a:path>
            </a:pathLst>
          </a:custGeom>
          <a:solidFill>
            <a:srgbClr val="00A5C0"/>
          </a:solidFill>
          <a:ln w="2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800" dirty="0">
                <a:solidFill>
                  <a:srgbClr val="FFFFFF"/>
                </a:solidFill>
              </a:rPr>
              <a:t>ISO 15022</a:t>
            </a:r>
            <a:endParaRPr lang="en-GB" sz="800" dirty="0">
              <a:solidFill>
                <a:srgbClr val="FFFFFF"/>
              </a:solidFill>
            </a:endParaRPr>
          </a:p>
        </p:txBody>
      </p:sp>
      <p:cxnSp>
        <p:nvCxnSpPr>
          <p:cNvPr id="135" name="Straight Connector 134"/>
          <p:cNvCxnSpPr/>
          <p:nvPr/>
        </p:nvCxnSpPr>
        <p:spPr bwMode="auto">
          <a:xfrm>
            <a:off x="919496" y="2834026"/>
            <a:ext cx="1080302" cy="0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Straight Connector 136"/>
          <p:cNvCxnSpPr/>
          <p:nvPr/>
        </p:nvCxnSpPr>
        <p:spPr bwMode="auto">
          <a:xfrm>
            <a:off x="7756221" y="3035334"/>
            <a:ext cx="0" cy="989763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" name="Straight Connector 137"/>
          <p:cNvCxnSpPr/>
          <p:nvPr/>
        </p:nvCxnSpPr>
        <p:spPr bwMode="auto">
          <a:xfrm flipV="1">
            <a:off x="6868936" y="4015953"/>
            <a:ext cx="877112" cy="2256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9" name="Group 138"/>
          <p:cNvGrpSpPr>
            <a:grpSpLocks noChangeAspect="1"/>
          </p:cNvGrpSpPr>
          <p:nvPr/>
        </p:nvGrpSpPr>
        <p:grpSpPr>
          <a:xfrm>
            <a:off x="4014200" y="2488562"/>
            <a:ext cx="354015" cy="482179"/>
            <a:chOff x="310556" y="2523611"/>
            <a:chExt cx="559402" cy="693515"/>
          </a:xfrm>
        </p:grpSpPr>
        <p:sp>
          <p:nvSpPr>
            <p:cNvPr id="140" name="Trapezoid 139"/>
            <p:cNvSpPr>
              <a:spLocks/>
            </p:cNvSpPr>
            <p:nvPr/>
          </p:nvSpPr>
          <p:spPr bwMode="auto">
            <a:xfrm>
              <a:off x="310556" y="2804583"/>
              <a:ext cx="559402" cy="412543"/>
            </a:xfrm>
            <a:prstGeom prst="trapezoid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endParaRPr lang="en-GB" sz="800" dirty="0">
                <a:solidFill>
                  <a:srgbClr val="666666"/>
                </a:solidFill>
              </a:endParaRPr>
            </a:p>
          </p:txBody>
        </p:sp>
        <p:sp>
          <p:nvSpPr>
            <p:cNvPr id="141" name="Flowchart: Connector 140"/>
            <p:cNvSpPr>
              <a:spLocks/>
            </p:cNvSpPr>
            <p:nvPr/>
          </p:nvSpPr>
          <p:spPr bwMode="auto">
            <a:xfrm>
              <a:off x="469076" y="2523611"/>
              <a:ext cx="242363" cy="209768"/>
            </a:xfrm>
            <a:prstGeom prst="flowChartConnector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endParaRPr lang="en-GB" sz="800" dirty="0">
                <a:solidFill>
                  <a:srgbClr val="666666"/>
                </a:solidFill>
              </a:endParaRPr>
            </a:p>
          </p:txBody>
        </p:sp>
      </p:grpSp>
      <p:sp>
        <p:nvSpPr>
          <p:cNvPr id="142" name="Textfeld 80"/>
          <p:cNvSpPr txBox="1"/>
          <p:nvPr/>
        </p:nvSpPr>
        <p:spPr>
          <a:xfrm>
            <a:off x="3730751" y="2955391"/>
            <a:ext cx="921838" cy="338554"/>
          </a:xfrm>
          <a:prstGeom prst="rect">
            <a:avLst/>
          </a:prstGeom>
          <a:noFill/>
          <a:effectLst/>
        </p:spPr>
        <p:txBody>
          <a:bodyPr wrap="square" lIns="0" rIns="0" rtlCol="0">
            <a:spAutoFit/>
          </a:bodyPr>
          <a:lstStyle>
            <a:defPPr>
              <a:defRPr lang="en-GB"/>
            </a:defPPr>
            <a:lvl1pPr>
              <a:defRPr sz="800" b="1">
                <a:ln w="1905">
                  <a:solidFill>
                    <a:srgbClr val="339999"/>
                  </a:solidFill>
                </a:ln>
                <a:solidFill>
                  <a:srgbClr val="3399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0" dirty="0" smtClean="0">
                <a:ln w="1905">
                  <a:noFill/>
                </a:ln>
                <a:solidFill>
                  <a:srgbClr val="666666"/>
                </a:solidFill>
                <a:effectLst/>
              </a:rPr>
              <a:t>Directly connected </a:t>
            </a:r>
            <a:br>
              <a:rPr lang="en-GB" b="0" dirty="0" smtClean="0">
                <a:ln w="1905">
                  <a:noFill/>
                </a:ln>
                <a:solidFill>
                  <a:srgbClr val="666666"/>
                </a:solidFill>
                <a:effectLst/>
              </a:rPr>
            </a:br>
            <a:r>
              <a:rPr lang="en-GB" b="0" dirty="0" smtClean="0">
                <a:ln w="1905">
                  <a:noFill/>
                </a:ln>
                <a:solidFill>
                  <a:srgbClr val="666666"/>
                </a:solidFill>
                <a:effectLst/>
              </a:rPr>
              <a:t>Customer</a:t>
            </a:r>
            <a:endParaRPr lang="en-GB" b="0" baseline="30000" dirty="0">
              <a:ln w="1905">
                <a:noFill/>
              </a:ln>
              <a:solidFill>
                <a:srgbClr val="666666"/>
              </a:solidFill>
              <a:effectLst/>
            </a:endParaRPr>
          </a:p>
        </p:txBody>
      </p:sp>
      <p:grpSp>
        <p:nvGrpSpPr>
          <p:cNvPr id="143" name="Group 142"/>
          <p:cNvGrpSpPr>
            <a:grpSpLocks noChangeAspect="1"/>
          </p:cNvGrpSpPr>
          <p:nvPr/>
        </p:nvGrpSpPr>
        <p:grpSpPr>
          <a:xfrm>
            <a:off x="4014200" y="3796350"/>
            <a:ext cx="354015" cy="482179"/>
            <a:chOff x="310556" y="2523611"/>
            <a:chExt cx="559402" cy="693515"/>
          </a:xfrm>
        </p:grpSpPr>
        <p:sp>
          <p:nvSpPr>
            <p:cNvPr id="144" name="Trapezoid 143"/>
            <p:cNvSpPr>
              <a:spLocks/>
            </p:cNvSpPr>
            <p:nvPr/>
          </p:nvSpPr>
          <p:spPr bwMode="auto">
            <a:xfrm>
              <a:off x="310556" y="2804583"/>
              <a:ext cx="559402" cy="412543"/>
            </a:xfrm>
            <a:prstGeom prst="trapezoid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endParaRPr lang="en-GB" sz="800" dirty="0">
                <a:solidFill>
                  <a:srgbClr val="666666"/>
                </a:solidFill>
              </a:endParaRPr>
            </a:p>
          </p:txBody>
        </p:sp>
        <p:sp>
          <p:nvSpPr>
            <p:cNvPr id="145" name="Flowchart: Connector 144"/>
            <p:cNvSpPr>
              <a:spLocks/>
            </p:cNvSpPr>
            <p:nvPr/>
          </p:nvSpPr>
          <p:spPr bwMode="auto">
            <a:xfrm>
              <a:off x="469076" y="2523611"/>
              <a:ext cx="242363" cy="209768"/>
            </a:xfrm>
            <a:prstGeom prst="flowChartConnector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endParaRPr lang="en-GB" sz="800" dirty="0">
                <a:solidFill>
                  <a:srgbClr val="666666"/>
                </a:solidFill>
              </a:endParaRPr>
            </a:p>
          </p:txBody>
        </p:sp>
      </p:grpSp>
      <p:sp>
        <p:nvSpPr>
          <p:cNvPr id="146" name="Textfeld 80"/>
          <p:cNvSpPr txBox="1"/>
          <p:nvPr/>
        </p:nvSpPr>
        <p:spPr>
          <a:xfrm>
            <a:off x="3730751" y="4263179"/>
            <a:ext cx="921838" cy="338554"/>
          </a:xfrm>
          <a:prstGeom prst="rect">
            <a:avLst/>
          </a:prstGeom>
          <a:noFill/>
          <a:effectLst/>
        </p:spPr>
        <p:txBody>
          <a:bodyPr wrap="square" lIns="0" rIns="0" rtlCol="0">
            <a:spAutoFit/>
          </a:bodyPr>
          <a:lstStyle>
            <a:defPPr>
              <a:defRPr lang="en-GB"/>
            </a:defPPr>
            <a:lvl1pPr>
              <a:defRPr sz="800" b="1">
                <a:ln w="1905">
                  <a:solidFill>
                    <a:srgbClr val="339999"/>
                  </a:solidFill>
                </a:ln>
                <a:solidFill>
                  <a:srgbClr val="3399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0" dirty="0" smtClean="0">
                <a:ln w="1905">
                  <a:noFill/>
                </a:ln>
                <a:solidFill>
                  <a:srgbClr val="666666"/>
                </a:solidFill>
                <a:effectLst/>
              </a:rPr>
              <a:t>Indirectly connected </a:t>
            </a:r>
            <a:br>
              <a:rPr lang="en-GB" b="0" dirty="0" smtClean="0">
                <a:ln w="1905">
                  <a:noFill/>
                </a:ln>
                <a:solidFill>
                  <a:srgbClr val="666666"/>
                </a:solidFill>
                <a:effectLst/>
              </a:rPr>
            </a:br>
            <a:r>
              <a:rPr lang="en-GB" b="0" dirty="0" smtClean="0">
                <a:ln w="1905">
                  <a:noFill/>
                </a:ln>
                <a:solidFill>
                  <a:srgbClr val="666666"/>
                </a:solidFill>
                <a:effectLst/>
              </a:rPr>
              <a:t>Customer</a:t>
            </a:r>
            <a:endParaRPr lang="en-GB" b="0" baseline="30000" dirty="0">
              <a:ln w="1905">
                <a:noFill/>
              </a:ln>
              <a:solidFill>
                <a:srgbClr val="666666"/>
              </a:solidFill>
              <a:effectLst/>
            </a:endParaRPr>
          </a:p>
        </p:txBody>
      </p:sp>
      <p:sp>
        <p:nvSpPr>
          <p:cNvPr id="148" name="Rounded Rectangle 147"/>
          <p:cNvSpPr/>
          <p:nvPr/>
        </p:nvSpPr>
        <p:spPr bwMode="auto">
          <a:xfrm>
            <a:off x="5674565" y="3834886"/>
            <a:ext cx="1078582" cy="332747"/>
          </a:xfrm>
          <a:prstGeom prst="roundRect">
            <a:avLst/>
          </a:prstGeom>
          <a:solidFill>
            <a:schemeClr val="accent1"/>
          </a:solidFill>
          <a:ln>
            <a:noFill/>
            <a:prstDash val="dash"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150" name="Rounded Rectangle 149"/>
          <p:cNvSpPr/>
          <p:nvPr/>
        </p:nvSpPr>
        <p:spPr bwMode="auto">
          <a:xfrm>
            <a:off x="7307492" y="2548381"/>
            <a:ext cx="919619" cy="405487"/>
          </a:xfrm>
          <a:prstGeom prst="roundRect">
            <a:avLst/>
          </a:prstGeom>
          <a:solidFill>
            <a:schemeClr val="accent3"/>
          </a:solidFill>
          <a:ln>
            <a:noFill/>
            <a:prstDash val="dash"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pic>
        <p:nvPicPr>
          <p:cNvPr id="151" name="Picture 1" descr="TARGET 2 SECURITI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138" y="2579274"/>
            <a:ext cx="502326" cy="359740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triangle" w="med" len="med"/>
            <a:tailEnd type="triangle"/>
          </a:ln>
          <a:effectLst/>
        </p:spPr>
      </p:pic>
      <p:cxnSp>
        <p:nvCxnSpPr>
          <p:cNvPr id="154" name="Straight Connector 153"/>
          <p:cNvCxnSpPr>
            <a:endCxn id="150" idx="1"/>
          </p:cNvCxnSpPr>
          <p:nvPr/>
        </p:nvCxnSpPr>
        <p:spPr bwMode="auto">
          <a:xfrm>
            <a:off x="4323617" y="2748156"/>
            <a:ext cx="2983875" cy="2969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5" name="Elbow Connector 154"/>
          <p:cNvCxnSpPr/>
          <p:nvPr/>
        </p:nvCxnSpPr>
        <p:spPr bwMode="auto">
          <a:xfrm>
            <a:off x="4323617" y="2956471"/>
            <a:ext cx="1302413" cy="987433"/>
          </a:xfrm>
          <a:prstGeom prst="bentConnector3">
            <a:avLst>
              <a:gd name="adj1" fmla="val 31746"/>
            </a:avLst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Straight Connector 155"/>
          <p:cNvCxnSpPr/>
          <p:nvPr/>
        </p:nvCxnSpPr>
        <p:spPr bwMode="auto">
          <a:xfrm>
            <a:off x="4331455" y="4085421"/>
            <a:ext cx="1306531" cy="0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9" name="Freeform 26"/>
          <p:cNvSpPr>
            <a:spLocks/>
          </p:cNvSpPr>
          <p:nvPr/>
        </p:nvSpPr>
        <p:spPr bwMode="auto">
          <a:xfrm>
            <a:off x="4868287" y="4215830"/>
            <a:ext cx="664607" cy="217054"/>
          </a:xfrm>
          <a:custGeom>
            <a:avLst/>
            <a:gdLst>
              <a:gd name="T0" fmla="*/ 0 w 528"/>
              <a:gd name="T1" fmla="*/ 168 h 168"/>
              <a:gd name="T2" fmla="*/ 528 w 528"/>
              <a:gd name="T3" fmla="*/ 168 h 168"/>
              <a:gd name="T4" fmla="*/ 510 w 528"/>
              <a:gd name="T5" fmla="*/ 84 h 168"/>
              <a:gd name="T6" fmla="*/ 528 w 528"/>
              <a:gd name="T7" fmla="*/ 0 h 168"/>
              <a:gd name="T8" fmla="*/ 0 w 528"/>
              <a:gd name="T9" fmla="*/ 0 h 168"/>
              <a:gd name="T10" fmla="*/ 0 w 528"/>
              <a:gd name="T11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8" h="168">
                <a:moveTo>
                  <a:pt x="0" y="168"/>
                </a:moveTo>
                <a:lnTo>
                  <a:pt x="528" y="168"/>
                </a:lnTo>
                <a:lnTo>
                  <a:pt x="510" y="84"/>
                </a:lnTo>
                <a:lnTo>
                  <a:pt x="528" y="0"/>
                </a:lnTo>
                <a:lnTo>
                  <a:pt x="0" y="0"/>
                </a:lnTo>
                <a:lnTo>
                  <a:pt x="0" y="168"/>
                </a:lnTo>
                <a:close/>
              </a:path>
            </a:pathLst>
          </a:custGeom>
          <a:solidFill>
            <a:srgbClr val="00A5C0"/>
          </a:solidFill>
          <a:ln w="2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800" dirty="0">
                <a:solidFill>
                  <a:srgbClr val="FFFFFF"/>
                </a:solidFill>
              </a:rPr>
              <a:t>ISO 15022</a:t>
            </a:r>
            <a:endParaRPr lang="en-GB" sz="800" dirty="0">
              <a:solidFill>
                <a:srgbClr val="FFFFFF"/>
              </a:solidFill>
            </a:endParaRPr>
          </a:p>
        </p:txBody>
      </p:sp>
      <p:sp>
        <p:nvSpPr>
          <p:cNvPr id="160" name="Freeform 26"/>
          <p:cNvSpPr>
            <a:spLocks/>
          </p:cNvSpPr>
          <p:nvPr/>
        </p:nvSpPr>
        <p:spPr bwMode="auto">
          <a:xfrm>
            <a:off x="4868286" y="3664831"/>
            <a:ext cx="664607" cy="217054"/>
          </a:xfrm>
          <a:custGeom>
            <a:avLst/>
            <a:gdLst>
              <a:gd name="T0" fmla="*/ 0 w 528"/>
              <a:gd name="T1" fmla="*/ 168 h 168"/>
              <a:gd name="T2" fmla="*/ 528 w 528"/>
              <a:gd name="T3" fmla="*/ 168 h 168"/>
              <a:gd name="T4" fmla="*/ 510 w 528"/>
              <a:gd name="T5" fmla="*/ 84 h 168"/>
              <a:gd name="T6" fmla="*/ 528 w 528"/>
              <a:gd name="T7" fmla="*/ 0 h 168"/>
              <a:gd name="T8" fmla="*/ 0 w 528"/>
              <a:gd name="T9" fmla="*/ 0 h 168"/>
              <a:gd name="T10" fmla="*/ 0 w 528"/>
              <a:gd name="T11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8" h="168">
                <a:moveTo>
                  <a:pt x="0" y="168"/>
                </a:moveTo>
                <a:lnTo>
                  <a:pt x="528" y="168"/>
                </a:lnTo>
                <a:lnTo>
                  <a:pt x="510" y="84"/>
                </a:lnTo>
                <a:lnTo>
                  <a:pt x="528" y="0"/>
                </a:lnTo>
                <a:lnTo>
                  <a:pt x="0" y="0"/>
                </a:lnTo>
                <a:lnTo>
                  <a:pt x="0" y="168"/>
                </a:lnTo>
                <a:close/>
              </a:path>
            </a:pathLst>
          </a:custGeom>
          <a:solidFill>
            <a:srgbClr val="00A5C0"/>
          </a:solidFill>
          <a:ln w="2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800" dirty="0">
                <a:solidFill>
                  <a:srgbClr val="FFFFFF"/>
                </a:solidFill>
              </a:rPr>
              <a:t>ISO 15022</a:t>
            </a:r>
            <a:endParaRPr lang="en-GB" sz="800" dirty="0">
              <a:solidFill>
                <a:srgbClr val="FFFFFF"/>
              </a:solidFill>
            </a:endParaRPr>
          </a:p>
        </p:txBody>
      </p:sp>
      <p:sp>
        <p:nvSpPr>
          <p:cNvPr id="163" name="Freeform 26"/>
          <p:cNvSpPr>
            <a:spLocks/>
          </p:cNvSpPr>
          <p:nvPr/>
        </p:nvSpPr>
        <p:spPr bwMode="auto">
          <a:xfrm>
            <a:off x="7000105" y="3664831"/>
            <a:ext cx="649757" cy="234855"/>
          </a:xfrm>
          <a:custGeom>
            <a:avLst/>
            <a:gdLst>
              <a:gd name="T0" fmla="*/ 0 w 528"/>
              <a:gd name="T1" fmla="*/ 168 h 168"/>
              <a:gd name="T2" fmla="*/ 528 w 528"/>
              <a:gd name="T3" fmla="*/ 168 h 168"/>
              <a:gd name="T4" fmla="*/ 510 w 528"/>
              <a:gd name="T5" fmla="*/ 84 h 168"/>
              <a:gd name="T6" fmla="*/ 528 w 528"/>
              <a:gd name="T7" fmla="*/ 0 h 168"/>
              <a:gd name="T8" fmla="*/ 0 w 528"/>
              <a:gd name="T9" fmla="*/ 0 h 168"/>
              <a:gd name="T10" fmla="*/ 0 w 528"/>
              <a:gd name="T11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8" h="168">
                <a:moveTo>
                  <a:pt x="0" y="168"/>
                </a:moveTo>
                <a:lnTo>
                  <a:pt x="528" y="168"/>
                </a:lnTo>
                <a:lnTo>
                  <a:pt x="510" y="84"/>
                </a:lnTo>
                <a:lnTo>
                  <a:pt x="528" y="0"/>
                </a:lnTo>
                <a:lnTo>
                  <a:pt x="0" y="0"/>
                </a:lnTo>
                <a:lnTo>
                  <a:pt x="0" y="168"/>
                </a:lnTo>
                <a:close/>
              </a:path>
            </a:pathLst>
          </a:custGeom>
          <a:solidFill>
            <a:srgbClr val="5F3799"/>
          </a:solidFill>
          <a:ln w="2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800" dirty="0">
                <a:solidFill>
                  <a:srgbClr val="FFFFFF"/>
                </a:solidFill>
              </a:rPr>
              <a:t>ISO 20022</a:t>
            </a:r>
            <a:endParaRPr lang="en-GB" sz="800" dirty="0">
              <a:solidFill>
                <a:srgbClr val="FFFFFF"/>
              </a:solidFill>
            </a:endParaRPr>
          </a:p>
        </p:txBody>
      </p:sp>
      <p:sp>
        <p:nvSpPr>
          <p:cNvPr id="164" name="Freeform 26"/>
          <p:cNvSpPr>
            <a:spLocks/>
          </p:cNvSpPr>
          <p:nvPr/>
        </p:nvSpPr>
        <p:spPr bwMode="auto">
          <a:xfrm>
            <a:off x="5643581" y="2453303"/>
            <a:ext cx="649757" cy="234855"/>
          </a:xfrm>
          <a:custGeom>
            <a:avLst/>
            <a:gdLst>
              <a:gd name="T0" fmla="*/ 0 w 528"/>
              <a:gd name="T1" fmla="*/ 168 h 168"/>
              <a:gd name="T2" fmla="*/ 528 w 528"/>
              <a:gd name="T3" fmla="*/ 168 h 168"/>
              <a:gd name="T4" fmla="*/ 510 w 528"/>
              <a:gd name="T5" fmla="*/ 84 h 168"/>
              <a:gd name="T6" fmla="*/ 528 w 528"/>
              <a:gd name="T7" fmla="*/ 0 h 168"/>
              <a:gd name="T8" fmla="*/ 0 w 528"/>
              <a:gd name="T9" fmla="*/ 0 h 168"/>
              <a:gd name="T10" fmla="*/ 0 w 528"/>
              <a:gd name="T11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8" h="168">
                <a:moveTo>
                  <a:pt x="0" y="168"/>
                </a:moveTo>
                <a:lnTo>
                  <a:pt x="528" y="168"/>
                </a:lnTo>
                <a:lnTo>
                  <a:pt x="510" y="84"/>
                </a:lnTo>
                <a:lnTo>
                  <a:pt x="528" y="0"/>
                </a:lnTo>
                <a:lnTo>
                  <a:pt x="0" y="0"/>
                </a:lnTo>
                <a:lnTo>
                  <a:pt x="0" y="168"/>
                </a:lnTo>
                <a:close/>
              </a:path>
            </a:pathLst>
          </a:custGeom>
          <a:solidFill>
            <a:srgbClr val="5F3799"/>
          </a:solidFill>
          <a:ln w="2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800" dirty="0">
                <a:solidFill>
                  <a:srgbClr val="FFFFFF"/>
                </a:solidFill>
              </a:rPr>
              <a:t>ISO 20022</a:t>
            </a:r>
            <a:endParaRPr lang="en-GB" sz="800" dirty="0">
              <a:solidFill>
                <a:srgbClr val="FFFFFF"/>
              </a:solidFill>
            </a:endParaRPr>
          </a:p>
        </p:txBody>
      </p:sp>
      <p:sp>
        <p:nvSpPr>
          <p:cNvPr id="165" name="Freeform 26"/>
          <p:cNvSpPr>
            <a:spLocks/>
          </p:cNvSpPr>
          <p:nvPr/>
        </p:nvSpPr>
        <p:spPr bwMode="auto">
          <a:xfrm>
            <a:off x="533757" y="5183212"/>
            <a:ext cx="838200" cy="266700"/>
          </a:xfrm>
          <a:custGeom>
            <a:avLst/>
            <a:gdLst>
              <a:gd name="T0" fmla="*/ 0 w 528"/>
              <a:gd name="T1" fmla="*/ 168 h 168"/>
              <a:gd name="T2" fmla="*/ 528 w 528"/>
              <a:gd name="T3" fmla="*/ 168 h 168"/>
              <a:gd name="T4" fmla="*/ 510 w 528"/>
              <a:gd name="T5" fmla="*/ 84 h 168"/>
              <a:gd name="T6" fmla="*/ 528 w 528"/>
              <a:gd name="T7" fmla="*/ 0 h 168"/>
              <a:gd name="T8" fmla="*/ 0 w 528"/>
              <a:gd name="T9" fmla="*/ 0 h 168"/>
              <a:gd name="T10" fmla="*/ 0 w 528"/>
              <a:gd name="T11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8" h="168">
                <a:moveTo>
                  <a:pt x="0" y="168"/>
                </a:moveTo>
                <a:lnTo>
                  <a:pt x="528" y="168"/>
                </a:lnTo>
                <a:lnTo>
                  <a:pt x="510" y="84"/>
                </a:lnTo>
                <a:lnTo>
                  <a:pt x="528" y="0"/>
                </a:lnTo>
                <a:lnTo>
                  <a:pt x="0" y="0"/>
                </a:lnTo>
                <a:lnTo>
                  <a:pt x="0" y="168"/>
                </a:lnTo>
                <a:close/>
              </a:path>
            </a:pathLst>
          </a:custGeom>
          <a:solidFill>
            <a:srgbClr val="5F3799"/>
          </a:solidFill>
          <a:ln w="2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000" dirty="0">
                <a:solidFill>
                  <a:srgbClr val="FFFFFF"/>
                </a:solidFill>
              </a:rPr>
              <a:t>ISO 20022</a:t>
            </a:r>
            <a:endParaRPr lang="en-GB" sz="1000" dirty="0">
              <a:solidFill>
                <a:srgbClr val="FFFFFF"/>
              </a:solidFill>
            </a:endParaRPr>
          </a:p>
        </p:txBody>
      </p:sp>
      <p:sp>
        <p:nvSpPr>
          <p:cNvPr id="166" name="Freeform 26"/>
          <p:cNvSpPr>
            <a:spLocks/>
          </p:cNvSpPr>
          <p:nvPr/>
        </p:nvSpPr>
        <p:spPr bwMode="auto">
          <a:xfrm>
            <a:off x="551002" y="4634992"/>
            <a:ext cx="838200" cy="266700"/>
          </a:xfrm>
          <a:custGeom>
            <a:avLst/>
            <a:gdLst>
              <a:gd name="T0" fmla="*/ 0 w 528"/>
              <a:gd name="T1" fmla="*/ 168 h 168"/>
              <a:gd name="T2" fmla="*/ 528 w 528"/>
              <a:gd name="T3" fmla="*/ 168 h 168"/>
              <a:gd name="T4" fmla="*/ 510 w 528"/>
              <a:gd name="T5" fmla="*/ 84 h 168"/>
              <a:gd name="T6" fmla="*/ 528 w 528"/>
              <a:gd name="T7" fmla="*/ 0 h 168"/>
              <a:gd name="T8" fmla="*/ 0 w 528"/>
              <a:gd name="T9" fmla="*/ 0 h 168"/>
              <a:gd name="T10" fmla="*/ 0 w 528"/>
              <a:gd name="T11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8" h="168">
                <a:moveTo>
                  <a:pt x="0" y="168"/>
                </a:moveTo>
                <a:lnTo>
                  <a:pt x="528" y="168"/>
                </a:lnTo>
                <a:lnTo>
                  <a:pt x="510" y="84"/>
                </a:lnTo>
                <a:lnTo>
                  <a:pt x="528" y="0"/>
                </a:lnTo>
                <a:lnTo>
                  <a:pt x="0" y="0"/>
                </a:lnTo>
                <a:lnTo>
                  <a:pt x="0" y="168"/>
                </a:lnTo>
                <a:close/>
              </a:path>
            </a:pathLst>
          </a:custGeom>
          <a:solidFill>
            <a:srgbClr val="00A5C0"/>
          </a:solidFill>
          <a:ln w="2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000" dirty="0">
                <a:solidFill>
                  <a:srgbClr val="FFFFFF"/>
                </a:solidFill>
              </a:rPr>
              <a:t>ISO 15022</a:t>
            </a:r>
            <a:endParaRPr lang="en-GB" sz="1000" dirty="0">
              <a:solidFill>
                <a:srgbClr val="FFFFFF"/>
              </a:solidFill>
            </a:endParaRPr>
          </a:p>
        </p:txBody>
      </p:sp>
      <p:sp>
        <p:nvSpPr>
          <p:cNvPr id="167" name="Flowchart: Decision 166"/>
          <p:cNvSpPr/>
          <p:nvPr/>
        </p:nvSpPr>
        <p:spPr bwMode="auto">
          <a:xfrm>
            <a:off x="844139" y="5952403"/>
            <a:ext cx="251926" cy="210877"/>
          </a:xfrm>
          <a:prstGeom prst="flowChartDecision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1400">
              <a:solidFill>
                <a:srgbClr val="666666"/>
              </a:solidFill>
            </a:endParaRPr>
          </a:p>
        </p:txBody>
      </p:sp>
      <p:sp>
        <p:nvSpPr>
          <p:cNvPr id="168" name="Content Placeholder 3"/>
          <p:cNvSpPr txBox="1">
            <a:spLocks/>
          </p:cNvSpPr>
          <p:nvPr/>
        </p:nvSpPr>
        <p:spPr>
          <a:xfrm>
            <a:off x="1403244" y="4601733"/>
            <a:ext cx="7249965" cy="1887062"/>
          </a:xfrm>
          <a:prstGeom prst="rect">
            <a:avLst/>
          </a:prstGeom>
        </p:spPr>
        <p:txBody>
          <a:bodyPr lIns="0" rIns="0"/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3763" indent="-26352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301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70973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1177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749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321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893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465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80962" lvl="1" indent="0" defTabSz="361950">
              <a:buClr>
                <a:srgbClr val="00A5C0"/>
              </a:buClr>
              <a:buSzPct val="100000"/>
              <a:buNone/>
              <a:tabLst>
                <a:tab pos="84138" algn="l"/>
              </a:tabLst>
              <a:defRPr/>
            </a:pPr>
            <a:r>
              <a:rPr lang="en-US" sz="1400" dirty="0" smtClean="0"/>
              <a:t>Customers acting in </a:t>
            </a:r>
            <a:r>
              <a:rPr lang="en-US" sz="1400" b="1" dirty="0" smtClean="0"/>
              <a:t>ICP </a:t>
            </a:r>
            <a:r>
              <a:rPr lang="en-US" sz="1400" dirty="0" smtClean="0"/>
              <a:t>mode will provide their messages in ISO 15022. </a:t>
            </a:r>
          </a:p>
          <a:p>
            <a:pPr marL="80962" lvl="1" indent="0" defTabSz="361950">
              <a:buClr>
                <a:srgbClr val="00A5C0"/>
              </a:buClr>
              <a:buSzPct val="100000"/>
              <a:buNone/>
              <a:tabLst>
                <a:tab pos="84138" algn="l"/>
              </a:tabLst>
              <a:defRPr/>
            </a:pPr>
            <a:endParaRPr lang="en-US" sz="1400" dirty="0" smtClean="0"/>
          </a:p>
          <a:p>
            <a:pPr marL="80962" lvl="1" indent="0" defTabSz="361950">
              <a:buClr>
                <a:srgbClr val="00A5C0"/>
              </a:buClr>
              <a:buSzPct val="100000"/>
              <a:buNone/>
              <a:tabLst>
                <a:tab pos="84138" algn="l"/>
              </a:tabLst>
              <a:defRPr/>
            </a:pPr>
            <a:r>
              <a:rPr lang="en-US" sz="1400" dirty="0" smtClean="0"/>
              <a:t>Customers acting in </a:t>
            </a:r>
            <a:r>
              <a:rPr lang="en-US" sz="1400" b="1" dirty="0" smtClean="0"/>
              <a:t>DCP</a:t>
            </a:r>
            <a:r>
              <a:rPr lang="en-US" sz="1400" dirty="0" smtClean="0"/>
              <a:t> mode will provide core settlement instructions in ISO 20022 to T2S. </a:t>
            </a:r>
          </a:p>
          <a:p>
            <a:pPr marL="80962" lvl="1" indent="0" defTabSz="361950">
              <a:buClr>
                <a:srgbClr val="00A5C0"/>
              </a:buClr>
              <a:buSzPct val="100000"/>
              <a:buNone/>
              <a:tabLst>
                <a:tab pos="84138" algn="l"/>
              </a:tabLst>
              <a:defRPr/>
            </a:pP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err="1" smtClean="0"/>
              <a:t>LuxCSD</a:t>
            </a:r>
            <a:r>
              <a:rPr lang="en-US" sz="1400" dirty="0" smtClean="0"/>
              <a:t> will </a:t>
            </a:r>
            <a:r>
              <a:rPr lang="en-US" sz="1400" b="1" dirty="0" smtClean="0"/>
              <a:t>translate</a:t>
            </a:r>
            <a:r>
              <a:rPr lang="en-US" sz="1400" dirty="0" smtClean="0"/>
              <a:t> ISO 15022 from customers to ISO </a:t>
            </a:r>
            <a:r>
              <a:rPr lang="en-US" sz="1400" dirty="0"/>
              <a:t>20022 </a:t>
            </a:r>
            <a:r>
              <a:rPr lang="en-US" sz="1400" dirty="0" smtClean="0"/>
              <a:t>for T2S.</a:t>
            </a:r>
          </a:p>
          <a:p>
            <a:pPr marL="80962" lvl="1" indent="0" defTabSz="361950">
              <a:buClr>
                <a:srgbClr val="00A5C0"/>
              </a:buClr>
              <a:buSzPct val="100000"/>
              <a:buNone/>
              <a:tabLst>
                <a:tab pos="84138" algn="l"/>
              </a:tabLst>
              <a:defRPr/>
            </a:pPr>
            <a:r>
              <a:rPr lang="en-US" sz="1400" dirty="0" err="1" smtClean="0"/>
              <a:t>LuxCSD</a:t>
            </a:r>
            <a:r>
              <a:rPr lang="en-US" sz="1400" dirty="0" smtClean="0"/>
              <a:t> will also </a:t>
            </a:r>
            <a:r>
              <a:rPr lang="en-US" sz="1400" b="1" dirty="0" smtClean="0"/>
              <a:t>translate</a:t>
            </a:r>
            <a:r>
              <a:rPr lang="en-US" sz="1400" dirty="0" smtClean="0"/>
              <a:t> </a:t>
            </a:r>
            <a:r>
              <a:rPr lang="en-US" sz="1400" dirty="0"/>
              <a:t>ISO </a:t>
            </a:r>
            <a:r>
              <a:rPr lang="en-US" sz="1400" dirty="0" smtClean="0"/>
              <a:t>20022 from T2S to </a:t>
            </a:r>
            <a:r>
              <a:rPr lang="en-US" sz="1400" dirty="0"/>
              <a:t>ISO </a:t>
            </a:r>
            <a:r>
              <a:rPr lang="en-US" sz="1400" dirty="0" smtClean="0"/>
              <a:t>15022 </a:t>
            </a:r>
            <a:r>
              <a:rPr lang="en-US" sz="1400" dirty="0"/>
              <a:t>for </a:t>
            </a:r>
            <a:r>
              <a:rPr lang="en-US" sz="1400" dirty="0" smtClean="0"/>
              <a:t>customers.</a:t>
            </a:r>
          </a:p>
        </p:txBody>
      </p:sp>
      <p:sp>
        <p:nvSpPr>
          <p:cNvPr id="169" name="Flowchart: Decision 168"/>
          <p:cNvSpPr/>
          <p:nvPr/>
        </p:nvSpPr>
        <p:spPr bwMode="auto">
          <a:xfrm>
            <a:off x="6627187" y="3910514"/>
            <a:ext cx="251926" cy="210877"/>
          </a:xfrm>
          <a:prstGeom prst="flowChartDecision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1400">
              <a:solidFill>
                <a:srgbClr val="666666"/>
              </a:solidFill>
            </a:endParaRPr>
          </a:p>
        </p:txBody>
      </p:sp>
      <p:sp>
        <p:nvSpPr>
          <p:cNvPr id="171" name="Trapezoid 170"/>
          <p:cNvSpPr>
            <a:spLocks/>
          </p:cNvSpPr>
          <p:nvPr/>
        </p:nvSpPr>
        <p:spPr bwMode="auto">
          <a:xfrm>
            <a:off x="551002" y="2703616"/>
            <a:ext cx="354016" cy="286828"/>
          </a:xfrm>
          <a:prstGeom prst="trapezoid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172" name="Textfeld 80"/>
          <p:cNvSpPr txBox="1"/>
          <p:nvPr/>
        </p:nvSpPr>
        <p:spPr>
          <a:xfrm>
            <a:off x="267552" y="2975094"/>
            <a:ext cx="921839" cy="215444"/>
          </a:xfrm>
          <a:prstGeom prst="rect">
            <a:avLst/>
          </a:prstGeom>
          <a:noFill/>
          <a:effectLst/>
        </p:spPr>
        <p:txBody>
          <a:bodyPr wrap="square" lIns="0" rIns="0" rtlCol="0">
            <a:spAutoFit/>
          </a:bodyPr>
          <a:lstStyle>
            <a:defPPr>
              <a:defRPr lang="en-GB"/>
            </a:defPPr>
            <a:lvl1pPr>
              <a:defRPr sz="800" b="1">
                <a:ln w="1905">
                  <a:solidFill>
                    <a:srgbClr val="339999"/>
                  </a:solidFill>
                </a:ln>
                <a:solidFill>
                  <a:srgbClr val="3399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0" dirty="0" smtClean="0">
                <a:ln w="1905">
                  <a:noFill/>
                </a:ln>
                <a:solidFill>
                  <a:srgbClr val="666666"/>
                </a:solidFill>
                <a:effectLst/>
              </a:rPr>
              <a:t>Customer</a:t>
            </a:r>
            <a:endParaRPr lang="en-GB" b="0" baseline="30000" dirty="0">
              <a:ln w="1905">
                <a:noFill/>
              </a:ln>
              <a:solidFill>
                <a:srgbClr val="666666"/>
              </a:solidFill>
              <a:effectLst/>
            </a:endParaRPr>
          </a:p>
        </p:txBody>
      </p:sp>
      <p:sp>
        <p:nvSpPr>
          <p:cNvPr id="173" name="Flowchart: Connector 172"/>
          <p:cNvSpPr>
            <a:spLocks/>
          </p:cNvSpPr>
          <p:nvPr/>
        </p:nvSpPr>
        <p:spPr bwMode="auto">
          <a:xfrm>
            <a:off x="651781" y="2489879"/>
            <a:ext cx="153379" cy="145845"/>
          </a:xfrm>
          <a:prstGeom prst="flowChartConnector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174" name="Flowchart: Decision 173"/>
          <p:cNvSpPr/>
          <p:nvPr/>
        </p:nvSpPr>
        <p:spPr bwMode="auto">
          <a:xfrm>
            <a:off x="5574415" y="3914335"/>
            <a:ext cx="251926" cy="210877"/>
          </a:xfrm>
          <a:prstGeom prst="flowChartDecision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1400">
              <a:solidFill>
                <a:srgbClr val="666666"/>
              </a:solidFill>
            </a:endParaRPr>
          </a:p>
        </p:txBody>
      </p:sp>
      <p:pic>
        <p:nvPicPr>
          <p:cNvPr id="76819" name="Picture 19" descr="http://www.luxcsd.com/blob/2978/b9f9a68908017c3b0487a95ac6002509/luxcsd-logo-dat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47" y="2744105"/>
            <a:ext cx="719732" cy="1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9" descr="http://www.luxcsd.com/blob/2978/b9f9a68908017c3b0487a95ac6002509/luxcsd-logo-dat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990" y="3935249"/>
            <a:ext cx="719732" cy="1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34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/>
              <a:t>Client Readiness and Testing approach		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" b="53547"/>
          <a:stretch/>
        </p:blipFill>
        <p:spPr>
          <a:xfrm>
            <a:off x="0" y="4164746"/>
            <a:ext cx="9144000" cy="2693254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>
          <a:xfrm>
            <a:off x="230188" y="3213100"/>
            <a:ext cx="8637587" cy="1008063"/>
          </a:xfrm>
        </p:spPr>
        <p:txBody>
          <a:bodyPr/>
          <a:lstStyle/>
          <a:p>
            <a:r>
              <a:rPr lang="en-GB" dirty="0" smtClean="0"/>
              <a:t>Catarina Marques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19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294547" y="1847446"/>
            <a:ext cx="8381142" cy="22536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1050" b="1" dirty="0" smtClean="0"/>
              <a:t>Set-up, Testing, and Migration Windows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Client </a:t>
            </a:r>
            <a:r>
              <a:rPr lang="en-US" sz="1000" dirty="0" smtClean="0"/>
              <a:t>Consultation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000" dirty="0"/>
              <a:t>LuxCSD T2S information </a:t>
            </a:r>
            <a:r>
              <a:rPr lang="en-GB" sz="1000" dirty="0" smtClean="0"/>
              <a:t>meeting for all LuxCSD clients</a:t>
            </a:r>
            <a:endParaRPr lang="en-US" sz="1000" dirty="0"/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000" dirty="0" smtClean="0"/>
              <a:t>BIC11 and DCA set-up 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000" dirty="0" smtClean="0"/>
              <a:t>Account opening</a:t>
            </a:r>
            <a:r>
              <a:rPr lang="en-US" sz="1000" baseline="30000" dirty="0" smtClean="0"/>
              <a:t>2  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000" dirty="0" smtClean="0"/>
              <a:t>U2A – inbound (T2S community environment)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000" dirty="0" smtClean="0"/>
              <a:t>A2A </a:t>
            </a:r>
            <a:r>
              <a:rPr lang="en-US" sz="1000" dirty="0"/>
              <a:t>–  outbound (T2S community environment</a:t>
            </a:r>
            <a:r>
              <a:rPr lang="en-US" sz="1000" dirty="0" smtClean="0"/>
              <a:t>)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Training </a:t>
            </a:r>
            <a:r>
              <a:rPr lang="en-US" sz="1000" dirty="0" smtClean="0"/>
              <a:t>(</a:t>
            </a:r>
            <a:r>
              <a:rPr lang="en-US" sz="1000" dirty="0" err="1" smtClean="0"/>
              <a:t>Xact</a:t>
            </a:r>
            <a:r>
              <a:rPr lang="en-US" sz="1000" dirty="0" smtClean="0"/>
              <a:t> test environment)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000" dirty="0" smtClean="0"/>
              <a:t>Migration (Pre/Post-Implementation)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8487" y="497143"/>
            <a:ext cx="8677275" cy="477491"/>
          </a:xfrm>
        </p:spPr>
        <p:txBody>
          <a:bodyPr/>
          <a:lstStyle/>
          <a:p>
            <a:r>
              <a:rPr lang="en-GB" b="0" dirty="0" smtClean="0"/>
              <a:t>Lu</a:t>
            </a:r>
            <a:r>
              <a:rPr lang="en-US" b="0" kern="1200" dirty="0" err="1" smtClean="0"/>
              <a:t>xCSD</a:t>
            </a:r>
            <a:r>
              <a:rPr lang="en-US" b="0" kern="1200" dirty="0" smtClean="0"/>
              <a:t> – Client </a:t>
            </a:r>
            <a:r>
              <a:rPr lang="en-US" b="0" kern="1200" dirty="0"/>
              <a:t>Readiness</a:t>
            </a:r>
            <a:r>
              <a:rPr lang="en-US" b="0" kern="1200" baseline="30000" dirty="0"/>
              <a:t>1</a:t>
            </a:r>
          </a:p>
        </p:txBody>
      </p:sp>
      <p:sp>
        <p:nvSpPr>
          <p:cNvPr id="37" name="Chevron 36"/>
          <p:cNvSpPr/>
          <p:nvPr/>
        </p:nvSpPr>
        <p:spPr bwMode="auto">
          <a:xfrm>
            <a:off x="6479895" y="1203030"/>
            <a:ext cx="2305966" cy="238504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2017</a:t>
            </a:r>
          </a:p>
        </p:txBody>
      </p:sp>
      <p:sp>
        <p:nvSpPr>
          <p:cNvPr id="38" name="Chevron 37"/>
          <p:cNvSpPr/>
          <p:nvPr/>
        </p:nvSpPr>
        <p:spPr bwMode="auto">
          <a:xfrm>
            <a:off x="3906727" y="1212022"/>
            <a:ext cx="2608571" cy="238504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2016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5300238" y="1466244"/>
            <a:ext cx="429692" cy="2895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000" b="1" kern="0" dirty="0"/>
              <a:t>Q3</a:t>
            </a:r>
            <a:br>
              <a:rPr lang="en-GB" sz="1000" b="1" kern="0" dirty="0"/>
            </a:br>
            <a:r>
              <a:rPr lang="en-GB" sz="1000" b="1" kern="0" dirty="0"/>
              <a:t>Wave  </a:t>
            </a:r>
            <a:r>
              <a:rPr lang="en-GB" sz="1000" b="1" kern="0" dirty="0" smtClean="0"/>
              <a:t>3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5954722" y="1470870"/>
            <a:ext cx="429692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kern="0" dirty="0" smtClean="0"/>
              <a:t>Q4</a:t>
            </a:r>
            <a:endParaRPr kumimoji="0" lang="en-GB" sz="1000" b="1" i="0" u="none" strike="noStrike" kern="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172446" y="1482941"/>
            <a:ext cx="429692" cy="29544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b="1" kern="0" dirty="0"/>
              <a:t>Q2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7697818" y="1437675"/>
            <a:ext cx="429692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kern="0" dirty="0" smtClean="0"/>
              <a:t>Q3</a:t>
            </a:r>
            <a:endParaRPr kumimoji="0" lang="en-GB" sz="1000" b="1" i="0" u="none" strike="noStrike" kern="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8240806" y="1441534"/>
            <a:ext cx="429692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kern="0" dirty="0" smtClean="0"/>
              <a:t>Q4</a:t>
            </a:r>
            <a:endParaRPr kumimoji="0" lang="en-GB" sz="1000" b="1" i="0" u="none" strike="noStrike" kern="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6575137" y="1472595"/>
            <a:ext cx="429692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000" b="1" kern="0" dirty="0" smtClean="0">
                <a:solidFill>
                  <a:schemeClr val="tx2"/>
                </a:solidFill>
              </a:rPr>
              <a:t>Q1</a:t>
            </a:r>
            <a:br>
              <a:rPr lang="en-GB" sz="1000" b="1" kern="0" dirty="0" smtClean="0">
                <a:solidFill>
                  <a:schemeClr val="tx2"/>
                </a:solidFill>
              </a:rPr>
            </a:br>
            <a:r>
              <a:rPr lang="en-GB" sz="1000" b="1" kern="0" dirty="0" smtClean="0">
                <a:solidFill>
                  <a:schemeClr val="tx2"/>
                </a:solidFill>
              </a:rPr>
              <a:t>Wave </a:t>
            </a:r>
            <a:r>
              <a:rPr lang="en-GB" sz="1000" b="1" kern="0" dirty="0">
                <a:solidFill>
                  <a:schemeClr val="tx2"/>
                </a:solidFill>
              </a:rPr>
              <a:t>4</a:t>
            </a:r>
          </a:p>
          <a:p>
            <a:pPr algn="ctr">
              <a:spcBef>
                <a:spcPct val="50000"/>
              </a:spcBef>
            </a:pPr>
            <a:endParaRPr lang="en-GB" sz="1000" b="1" kern="0" dirty="0"/>
          </a:p>
        </p:txBody>
      </p:sp>
      <p:sp>
        <p:nvSpPr>
          <p:cNvPr id="45" name="Rectangle 44"/>
          <p:cNvSpPr/>
          <p:nvPr/>
        </p:nvSpPr>
        <p:spPr bwMode="auto">
          <a:xfrm>
            <a:off x="4686303" y="1458827"/>
            <a:ext cx="429692" cy="2876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000" b="1" kern="0" dirty="0" smtClean="0"/>
              <a:t>Q2</a:t>
            </a:r>
            <a:endParaRPr lang="en-GB" sz="1000" b="1" kern="0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4047704" y="1458827"/>
            <a:ext cx="429692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kern="0" dirty="0" smtClean="0"/>
              <a:t>Q1</a:t>
            </a:r>
            <a:br>
              <a:rPr lang="en-GB" sz="1000" b="1" kern="0" dirty="0" smtClean="0"/>
            </a:br>
            <a:r>
              <a:rPr lang="en-GB" sz="1000" b="1" kern="0" dirty="0" smtClean="0"/>
              <a:t>Wave 2</a:t>
            </a:r>
            <a:endParaRPr kumimoji="0" lang="en-GB" sz="1000" b="1" i="0" u="none" strike="noStrike" kern="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16913" y="6401226"/>
            <a:ext cx="519119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>
              <a:spcBef>
                <a:spcPts val="0"/>
              </a:spcBef>
            </a:pPr>
            <a:r>
              <a:rPr lang="en-GB" sz="800" baseline="30000" dirty="0" smtClean="0">
                <a:cs typeface="Arial" charset="0"/>
              </a:rPr>
              <a:t>1</a:t>
            </a:r>
            <a:r>
              <a:rPr lang="en-GB" sz="800" dirty="0" smtClean="0">
                <a:cs typeface="Arial" charset="0"/>
              </a:rPr>
              <a:t> Client Readiness documentation will be gradually released to Clients starting Q1 2016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396342" y="6338373"/>
            <a:ext cx="2588832" cy="437927"/>
            <a:chOff x="5799799" y="125690"/>
            <a:chExt cx="2588832" cy="328445"/>
          </a:xfrm>
        </p:grpSpPr>
        <p:sp>
          <p:nvSpPr>
            <p:cNvPr id="92" name="Rectangle 91"/>
            <p:cNvSpPr/>
            <p:nvPr/>
          </p:nvSpPr>
          <p:spPr bwMode="auto">
            <a:xfrm>
              <a:off x="5799799" y="156472"/>
              <a:ext cx="276980" cy="10002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97292" name="Rectangle 97291"/>
            <p:cNvSpPr/>
            <p:nvPr/>
          </p:nvSpPr>
          <p:spPr>
            <a:xfrm>
              <a:off x="6076779" y="125690"/>
              <a:ext cx="1422184" cy="1615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>
                <a:spcBef>
                  <a:spcPts val="0"/>
                </a:spcBef>
              </a:pPr>
              <a:r>
                <a:rPr lang="en-GB" sz="800" dirty="0">
                  <a:cs typeface="Arial" charset="0"/>
                </a:rPr>
                <a:t>Wave </a:t>
              </a:r>
              <a:r>
                <a:rPr lang="en-GB" sz="800" dirty="0" smtClean="0">
                  <a:cs typeface="Arial" charset="0"/>
                </a:rPr>
                <a:t>4 </a:t>
              </a:r>
              <a:r>
                <a:rPr lang="en-GB" sz="800" dirty="0">
                  <a:cs typeface="Arial" charset="0"/>
                </a:rPr>
                <a:t>Business Day Test</a:t>
              </a:r>
            </a:p>
          </p:txBody>
        </p:sp>
        <p:sp>
          <p:nvSpPr>
            <p:cNvPr id="94" name="Isosceles Triangle 93"/>
            <p:cNvSpPr/>
            <p:nvPr/>
          </p:nvSpPr>
          <p:spPr bwMode="auto">
            <a:xfrm>
              <a:off x="5813706" y="316830"/>
              <a:ext cx="189180" cy="137305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293" name="Rectangle 97292"/>
            <p:cNvSpPr/>
            <p:nvPr/>
          </p:nvSpPr>
          <p:spPr>
            <a:xfrm>
              <a:off x="6076780" y="269706"/>
              <a:ext cx="2311851" cy="1615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>
                <a:spcBef>
                  <a:spcPts val="0"/>
                </a:spcBef>
              </a:pPr>
              <a:r>
                <a:rPr lang="en-GB" sz="800" dirty="0">
                  <a:cs typeface="Arial" charset="0"/>
                </a:rPr>
                <a:t>MWDR – Migration Weekend Dress Rehearsal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89356" y="4205699"/>
            <a:ext cx="8678396" cy="1735348"/>
            <a:chOff x="294546" y="3075806"/>
            <a:chExt cx="8678396" cy="1301511"/>
          </a:xfrm>
        </p:grpSpPr>
        <p:sp>
          <p:nvSpPr>
            <p:cNvPr id="56" name="Rectangle 55"/>
            <p:cNvSpPr/>
            <p:nvPr/>
          </p:nvSpPr>
          <p:spPr bwMode="auto">
            <a:xfrm>
              <a:off x="294546" y="3075806"/>
              <a:ext cx="8381142" cy="13015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T2S Test Phases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29802" y="3268615"/>
              <a:ext cx="8643140" cy="99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000" dirty="0" smtClean="0"/>
                <a:t>Community Test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000" dirty="0" smtClean="0"/>
                <a:t>Wave 3</a:t>
              </a:r>
            </a:p>
            <a:p>
              <a:pPr marL="171450" indent="-171450">
                <a:lnSpc>
                  <a:spcPct val="15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000" dirty="0" smtClean="0"/>
                <a:t>Wave 4</a:t>
              </a:r>
            </a:p>
            <a:p>
              <a:pPr>
                <a:spcBef>
                  <a:spcPts val="600"/>
                </a:spcBef>
              </a:pPr>
              <a:endParaRPr lang="en-US" sz="1000" dirty="0" smtClean="0"/>
            </a:p>
            <a:p>
              <a:pPr>
                <a:spcBef>
                  <a:spcPts val="600"/>
                </a:spcBef>
              </a:pPr>
              <a:r>
                <a:rPr lang="en-US" sz="1000" dirty="0" smtClean="0"/>
                <a:t>Multilateral Test Wave 4</a:t>
              </a:r>
            </a:p>
            <a:p>
              <a:pPr>
                <a:spcBef>
                  <a:spcPts val="600"/>
                </a:spcBef>
              </a:pPr>
              <a:r>
                <a:rPr lang="en-US" sz="1000" dirty="0" smtClean="0"/>
                <a:t>Migration Test Wave 4</a:t>
              </a: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4716775" y="3961182"/>
              <a:ext cx="2383632" cy="123283"/>
            </a:xfrm>
            <a:prstGeom prst="rect">
              <a:avLst/>
            </a:prstGeom>
            <a:solidFill>
              <a:srgbClr val="2C1EE8"/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Multilateral Test </a:t>
              </a: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3561874" y="3384033"/>
              <a:ext cx="1380441" cy="122561"/>
            </a:xfrm>
            <a:prstGeom prst="rect">
              <a:avLst/>
            </a:prstGeom>
            <a:solidFill>
              <a:srgbClr val="2C1EE8"/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700" dirty="0" smtClean="0">
                  <a:solidFill>
                    <a:schemeClr val="bg1"/>
                  </a:solidFill>
                </a:rPr>
                <a:t>W3 Migration Test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5236351" y="3532812"/>
              <a:ext cx="1080000" cy="132300"/>
            </a:xfrm>
            <a:prstGeom prst="rect">
              <a:avLst/>
            </a:prstGeom>
            <a:solidFill>
              <a:srgbClr val="2C1EE8"/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700" dirty="0" smtClean="0">
                  <a:solidFill>
                    <a:schemeClr val="bg1"/>
                  </a:solidFill>
                </a:rPr>
                <a:t>W4 Community Test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4728848" y="4131324"/>
              <a:ext cx="1111530" cy="129871"/>
            </a:xfrm>
            <a:prstGeom prst="rect">
              <a:avLst/>
            </a:prstGeom>
            <a:solidFill>
              <a:srgbClr val="2C1EE8"/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W4 Migration Test 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Isosceles Triangle 74"/>
            <p:cNvSpPr/>
            <p:nvPr/>
          </p:nvSpPr>
          <p:spPr bwMode="auto">
            <a:xfrm>
              <a:off x="6223795" y="3632934"/>
              <a:ext cx="189180" cy="137305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654221" y="3788016"/>
              <a:ext cx="1138609" cy="161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chemeClr val="tx1">
                      <a:lumMod val="50000"/>
                    </a:schemeClr>
                  </a:solidFill>
                </a:rPr>
                <a:t>06/02 – Go Live W4</a:t>
              </a:r>
              <a:endParaRPr lang="en-US" sz="8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6325731" y="3769614"/>
              <a:ext cx="276980" cy="10002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77" name="Isosceles Triangle 76"/>
            <p:cNvSpPr/>
            <p:nvPr/>
          </p:nvSpPr>
          <p:spPr bwMode="auto">
            <a:xfrm>
              <a:off x="6554723" y="3804696"/>
              <a:ext cx="189180" cy="137305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vert="horz" wrap="square" lIns="90487" tIns="44450" rIns="90487" bIns="4445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295875" y="3614934"/>
              <a:ext cx="931665" cy="150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/>
                <a:t>17+18/12 - MWDR</a:t>
              </a:r>
              <a:endParaRPr lang="en-US" sz="700" dirty="0"/>
            </a:p>
          </p:txBody>
        </p:sp>
      </p:grpSp>
      <p:cxnSp>
        <p:nvCxnSpPr>
          <p:cNvPr id="65" name="Straight Connector 64"/>
          <p:cNvCxnSpPr/>
          <p:nvPr/>
        </p:nvCxnSpPr>
        <p:spPr bwMode="auto">
          <a:xfrm>
            <a:off x="6479895" y="1486212"/>
            <a:ext cx="0" cy="433527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2C1EE8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Straight Connector 78"/>
          <p:cNvCxnSpPr/>
          <p:nvPr/>
        </p:nvCxnSpPr>
        <p:spPr bwMode="auto">
          <a:xfrm>
            <a:off x="7079283" y="1446139"/>
            <a:ext cx="15934" cy="4399919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2C1EE8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Straight Connector 88"/>
          <p:cNvCxnSpPr/>
          <p:nvPr/>
        </p:nvCxnSpPr>
        <p:spPr bwMode="auto">
          <a:xfrm>
            <a:off x="8235936" y="1453850"/>
            <a:ext cx="0" cy="436764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2C1EE8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>
            <a:off x="5183536" y="1469701"/>
            <a:ext cx="0" cy="4351639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2C1EE8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7"/>
          <p:cNvSpPr/>
          <p:nvPr/>
        </p:nvSpPr>
        <p:spPr bwMode="auto">
          <a:xfrm>
            <a:off x="4711585" y="2536345"/>
            <a:ext cx="1018345" cy="18788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Ref Data set-up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5651596" y="2934507"/>
            <a:ext cx="453555" cy="35843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U2A</a:t>
            </a: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A2A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3" name="Rectangle 132"/>
          <p:cNvSpPr/>
          <p:nvPr/>
        </p:nvSpPr>
        <p:spPr bwMode="auto">
          <a:xfrm>
            <a:off x="5560427" y="3509859"/>
            <a:ext cx="760114" cy="17598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Training</a:t>
            </a:r>
          </a:p>
        </p:txBody>
      </p:sp>
      <p:sp>
        <p:nvSpPr>
          <p:cNvPr id="135" name="Rectangle 134"/>
          <p:cNvSpPr/>
          <p:nvPr/>
        </p:nvSpPr>
        <p:spPr bwMode="auto">
          <a:xfrm>
            <a:off x="4443897" y="2107811"/>
            <a:ext cx="768664" cy="17598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90487" tIns="44450" rIns="90487" bIns="4445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Consultation</a:t>
            </a:r>
            <a:endParaRPr lang="en-US" sz="800" dirty="0">
              <a:solidFill>
                <a:schemeClr val="bg1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 bwMode="auto">
          <a:xfrm>
            <a:off x="7688293" y="1437675"/>
            <a:ext cx="0" cy="4393192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2C1EE8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>
            <a:off x="5827220" y="1446948"/>
            <a:ext cx="15934" cy="4399919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2C1EE8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Straight Connector 65"/>
          <p:cNvCxnSpPr/>
          <p:nvPr/>
        </p:nvCxnSpPr>
        <p:spPr bwMode="auto">
          <a:xfrm>
            <a:off x="4572119" y="1461083"/>
            <a:ext cx="15934" cy="4399919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2C1EE8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Rectangle 90"/>
          <p:cNvSpPr/>
          <p:nvPr/>
        </p:nvSpPr>
        <p:spPr bwMode="auto">
          <a:xfrm>
            <a:off x="4711585" y="2724234"/>
            <a:ext cx="1018345" cy="18702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Account Set-up</a:t>
            </a:r>
          </a:p>
        </p:txBody>
      </p:sp>
      <p:sp>
        <p:nvSpPr>
          <p:cNvPr id="68" name="Isosceles Triangle 67"/>
          <p:cNvSpPr/>
          <p:nvPr/>
        </p:nvSpPr>
        <p:spPr bwMode="auto">
          <a:xfrm>
            <a:off x="5133059" y="4631967"/>
            <a:ext cx="189180" cy="183073"/>
          </a:xfrm>
          <a:prstGeom prst="triangle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177266" y="4481333"/>
            <a:ext cx="93166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09+10/07 - MWDR</a:t>
            </a:r>
            <a:endParaRPr lang="en-US" sz="700" dirty="0"/>
          </a:p>
        </p:txBody>
      </p:sp>
      <p:sp>
        <p:nvSpPr>
          <p:cNvPr id="57" name="AutoShape 67"/>
          <p:cNvSpPr>
            <a:spLocks noChangeArrowheads="1"/>
          </p:cNvSpPr>
          <p:nvPr/>
        </p:nvSpPr>
        <p:spPr bwMode="gray">
          <a:xfrm>
            <a:off x="4349539" y="2302843"/>
            <a:ext cx="152639" cy="172073"/>
          </a:xfrm>
          <a:prstGeom prst="diamond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5782" tIns="47891" rIns="0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900" dirty="0">
              <a:solidFill>
                <a:srgbClr val="666666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447222" y="2283794"/>
            <a:ext cx="9460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Middle of March </a:t>
            </a:r>
            <a:endParaRPr lang="en-US" sz="700" dirty="0"/>
          </a:p>
        </p:txBody>
      </p:sp>
      <p:sp>
        <p:nvSpPr>
          <p:cNvPr id="134" name="Rectangle 133"/>
          <p:cNvSpPr/>
          <p:nvPr/>
        </p:nvSpPr>
        <p:spPr bwMode="auto">
          <a:xfrm>
            <a:off x="6482240" y="3685841"/>
            <a:ext cx="597043" cy="16058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4450" rIns="90487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Migration</a:t>
            </a:r>
          </a:p>
        </p:txBody>
      </p:sp>
      <p:sp>
        <p:nvSpPr>
          <p:cNvPr id="73" name="Isosceles Triangle 72"/>
          <p:cNvSpPr/>
          <p:nvPr/>
        </p:nvSpPr>
        <p:spPr bwMode="auto">
          <a:xfrm>
            <a:off x="5998271" y="4648953"/>
            <a:ext cx="189180" cy="183073"/>
          </a:xfrm>
          <a:prstGeom prst="triangle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042479" y="4598347"/>
            <a:ext cx="13500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01+02/10 – MWDR (optional)</a:t>
            </a:r>
            <a:endParaRPr lang="en-US" sz="700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01478" y="4163069"/>
            <a:ext cx="8731385" cy="0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3"/>
          <p:cNvSpPr txBox="1">
            <a:spLocks/>
          </p:cNvSpPr>
          <p:nvPr/>
        </p:nvSpPr>
        <p:spPr bwMode="gray"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C924DD9E-8001-43B8-B6BB-16AD324790E9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98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595231" y="503238"/>
            <a:ext cx="8297944" cy="1008062"/>
          </a:xfrm>
        </p:spPr>
        <p:txBody>
          <a:bodyPr/>
          <a:lstStyle/>
          <a:p>
            <a:pPr eaLnBrk="1" hangingPunct="1"/>
            <a:r>
              <a:rPr lang="en-GB" dirty="0" smtClean="0"/>
              <a:t>Business and Technical Set-up in 5 Steps </a:t>
            </a:r>
            <a:br>
              <a:rPr lang="en-GB" dirty="0" smtClean="0"/>
            </a:br>
            <a:r>
              <a:rPr lang="en-GB" dirty="0" smtClean="0"/>
              <a:t>High-Level Work-flow</a:t>
            </a:r>
          </a:p>
        </p:txBody>
      </p:sp>
      <p:sp>
        <p:nvSpPr>
          <p:cNvPr id="8" name="Freeform 7"/>
          <p:cNvSpPr/>
          <p:nvPr/>
        </p:nvSpPr>
        <p:spPr>
          <a:xfrm>
            <a:off x="4096865" y="2207090"/>
            <a:ext cx="1334988" cy="867742"/>
          </a:xfrm>
          <a:custGeom>
            <a:avLst/>
            <a:gdLst>
              <a:gd name="connsiteX0" fmla="*/ 0 w 1334988"/>
              <a:gd name="connsiteY0" fmla="*/ 144627 h 867742"/>
              <a:gd name="connsiteX1" fmla="*/ 144627 w 1334988"/>
              <a:gd name="connsiteY1" fmla="*/ 0 h 867742"/>
              <a:gd name="connsiteX2" fmla="*/ 1190361 w 1334988"/>
              <a:gd name="connsiteY2" fmla="*/ 0 h 867742"/>
              <a:gd name="connsiteX3" fmla="*/ 1334988 w 1334988"/>
              <a:gd name="connsiteY3" fmla="*/ 144627 h 867742"/>
              <a:gd name="connsiteX4" fmla="*/ 1334988 w 1334988"/>
              <a:gd name="connsiteY4" fmla="*/ 723115 h 867742"/>
              <a:gd name="connsiteX5" fmla="*/ 1190361 w 1334988"/>
              <a:gd name="connsiteY5" fmla="*/ 867742 h 867742"/>
              <a:gd name="connsiteX6" fmla="*/ 144627 w 1334988"/>
              <a:gd name="connsiteY6" fmla="*/ 867742 h 867742"/>
              <a:gd name="connsiteX7" fmla="*/ 0 w 1334988"/>
              <a:gd name="connsiteY7" fmla="*/ 723115 h 867742"/>
              <a:gd name="connsiteX8" fmla="*/ 0 w 1334988"/>
              <a:gd name="connsiteY8" fmla="*/ 144627 h 86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4988" h="867742">
                <a:moveTo>
                  <a:pt x="0" y="144627"/>
                </a:moveTo>
                <a:cubicBezTo>
                  <a:pt x="0" y="64752"/>
                  <a:pt x="64752" y="0"/>
                  <a:pt x="144627" y="0"/>
                </a:cubicBezTo>
                <a:lnTo>
                  <a:pt x="1190361" y="0"/>
                </a:lnTo>
                <a:cubicBezTo>
                  <a:pt x="1270236" y="0"/>
                  <a:pt x="1334988" y="64752"/>
                  <a:pt x="1334988" y="144627"/>
                </a:cubicBezTo>
                <a:lnTo>
                  <a:pt x="1334988" y="723115"/>
                </a:lnTo>
                <a:cubicBezTo>
                  <a:pt x="1334988" y="802990"/>
                  <a:pt x="1270236" y="867742"/>
                  <a:pt x="1190361" y="867742"/>
                </a:cubicBezTo>
                <a:lnTo>
                  <a:pt x="144627" y="867742"/>
                </a:lnTo>
                <a:cubicBezTo>
                  <a:pt x="64752" y="867742"/>
                  <a:pt x="0" y="802990"/>
                  <a:pt x="0" y="723115"/>
                </a:cubicBezTo>
                <a:lnTo>
                  <a:pt x="0" y="14462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890" tIns="91890" rIns="91890" bIns="9189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300" kern="1200" dirty="0" smtClean="0">
                <a:solidFill>
                  <a:schemeClr val="tx1"/>
                </a:solidFill>
              </a:rPr>
              <a:t>DCA account opening with your NCB</a:t>
            </a:r>
            <a:endParaRPr lang="en-US" sz="1300" kern="1200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031765" y="2640961"/>
            <a:ext cx="3465188" cy="3465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578672" y="220630"/>
                </a:moveTo>
                <a:arcTo wR="1732594" hR="1732594" stAng="17953853" swAng="1210876"/>
              </a:path>
            </a:pathLst>
          </a:custGeom>
          <a:noFill/>
          <a:ln>
            <a:tailEnd type="arrow"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 11"/>
          <p:cNvSpPr/>
          <p:nvPr/>
        </p:nvSpPr>
        <p:spPr>
          <a:xfrm>
            <a:off x="5744661" y="3404283"/>
            <a:ext cx="1334988" cy="867742"/>
          </a:xfrm>
          <a:custGeom>
            <a:avLst/>
            <a:gdLst>
              <a:gd name="connsiteX0" fmla="*/ 0 w 1334988"/>
              <a:gd name="connsiteY0" fmla="*/ 144627 h 867742"/>
              <a:gd name="connsiteX1" fmla="*/ 144627 w 1334988"/>
              <a:gd name="connsiteY1" fmla="*/ 0 h 867742"/>
              <a:gd name="connsiteX2" fmla="*/ 1190361 w 1334988"/>
              <a:gd name="connsiteY2" fmla="*/ 0 h 867742"/>
              <a:gd name="connsiteX3" fmla="*/ 1334988 w 1334988"/>
              <a:gd name="connsiteY3" fmla="*/ 144627 h 867742"/>
              <a:gd name="connsiteX4" fmla="*/ 1334988 w 1334988"/>
              <a:gd name="connsiteY4" fmla="*/ 723115 h 867742"/>
              <a:gd name="connsiteX5" fmla="*/ 1190361 w 1334988"/>
              <a:gd name="connsiteY5" fmla="*/ 867742 h 867742"/>
              <a:gd name="connsiteX6" fmla="*/ 144627 w 1334988"/>
              <a:gd name="connsiteY6" fmla="*/ 867742 h 867742"/>
              <a:gd name="connsiteX7" fmla="*/ 0 w 1334988"/>
              <a:gd name="connsiteY7" fmla="*/ 723115 h 867742"/>
              <a:gd name="connsiteX8" fmla="*/ 0 w 1334988"/>
              <a:gd name="connsiteY8" fmla="*/ 144627 h 86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4988" h="867742">
                <a:moveTo>
                  <a:pt x="0" y="144627"/>
                </a:moveTo>
                <a:cubicBezTo>
                  <a:pt x="0" y="64752"/>
                  <a:pt x="64752" y="0"/>
                  <a:pt x="144627" y="0"/>
                </a:cubicBezTo>
                <a:lnTo>
                  <a:pt x="1190361" y="0"/>
                </a:lnTo>
                <a:cubicBezTo>
                  <a:pt x="1270236" y="0"/>
                  <a:pt x="1334988" y="64752"/>
                  <a:pt x="1334988" y="144627"/>
                </a:cubicBezTo>
                <a:lnTo>
                  <a:pt x="1334988" y="723115"/>
                </a:lnTo>
                <a:cubicBezTo>
                  <a:pt x="1334988" y="802990"/>
                  <a:pt x="1270236" y="867742"/>
                  <a:pt x="1190361" y="867742"/>
                </a:cubicBezTo>
                <a:lnTo>
                  <a:pt x="144627" y="867742"/>
                </a:lnTo>
                <a:cubicBezTo>
                  <a:pt x="64752" y="867742"/>
                  <a:pt x="0" y="802990"/>
                  <a:pt x="0" y="723115"/>
                </a:cubicBezTo>
                <a:lnTo>
                  <a:pt x="0" y="14462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890" tIns="91890" rIns="91890" bIns="91890" numCol="1" spcCol="1270" anchor="ctr" anchorCtr="0">
            <a:noAutofit/>
          </a:bodyPr>
          <a:lstStyle/>
          <a:p>
            <a:pPr algn="ctr" defTabSz="577850">
              <a:lnSpc>
                <a:spcPct val="90000"/>
              </a:lnSpc>
              <a:spcAft>
                <a:spcPct val="35000"/>
              </a:spcAft>
            </a:pPr>
            <a:r>
              <a:rPr lang="fr-CH" sz="1300" dirty="0" err="1">
                <a:solidFill>
                  <a:schemeClr val="tx1"/>
                </a:solidFill>
              </a:rPr>
              <a:t>Completion</a:t>
            </a:r>
            <a:r>
              <a:rPr lang="fr-CH" sz="1300" dirty="0">
                <a:solidFill>
                  <a:schemeClr val="tx1"/>
                </a:solidFill>
              </a:rPr>
              <a:t> of the </a:t>
            </a:r>
            <a:r>
              <a:rPr lang="fr-CH" sz="1300" dirty="0" err="1">
                <a:solidFill>
                  <a:schemeClr val="tx1"/>
                </a:solidFill>
              </a:rPr>
              <a:t>Account</a:t>
            </a:r>
            <a:r>
              <a:rPr lang="fr-CH" sz="1300" dirty="0">
                <a:solidFill>
                  <a:schemeClr val="tx1"/>
                </a:solidFill>
              </a:rPr>
              <a:t> </a:t>
            </a:r>
            <a:r>
              <a:rPr lang="fr-CH" sz="1300" dirty="0" err="1">
                <a:solidFill>
                  <a:schemeClr val="tx1"/>
                </a:solidFill>
              </a:rPr>
              <a:t>Opening</a:t>
            </a:r>
            <a:r>
              <a:rPr lang="fr-CH" sz="1300" dirty="0">
                <a:solidFill>
                  <a:schemeClr val="tx1"/>
                </a:solidFill>
              </a:rPr>
              <a:t> </a:t>
            </a:r>
            <a:r>
              <a:rPr lang="fr-CH" sz="1300" dirty="0" err="1" smtClean="0">
                <a:solidFill>
                  <a:schemeClr val="tx1"/>
                </a:solidFill>
              </a:rPr>
              <a:t>Form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031765" y="2640961"/>
            <a:ext cx="3465188" cy="3465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61025" y="1852639"/>
                </a:moveTo>
                <a:arcTo wR="1732594" hR="1732594" stAng="21838381" swAng="1359213"/>
              </a:path>
            </a:pathLst>
          </a:custGeom>
          <a:noFill/>
          <a:ln>
            <a:tailEnd type="arrow"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5115259" y="5341383"/>
            <a:ext cx="1334988" cy="867742"/>
          </a:xfrm>
          <a:custGeom>
            <a:avLst/>
            <a:gdLst>
              <a:gd name="connsiteX0" fmla="*/ 0 w 1334988"/>
              <a:gd name="connsiteY0" fmla="*/ 144627 h 867742"/>
              <a:gd name="connsiteX1" fmla="*/ 144627 w 1334988"/>
              <a:gd name="connsiteY1" fmla="*/ 0 h 867742"/>
              <a:gd name="connsiteX2" fmla="*/ 1190361 w 1334988"/>
              <a:gd name="connsiteY2" fmla="*/ 0 h 867742"/>
              <a:gd name="connsiteX3" fmla="*/ 1334988 w 1334988"/>
              <a:gd name="connsiteY3" fmla="*/ 144627 h 867742"/>
              <a:gd name="connsiteX4" fmla="*/ 1334988 w 1334988"/>
              <a:gd name="connsiteY4" fmla="*/ 723115 h 867742"/>
              <a:gd name="connsiteX5" fmla="*/ 1190361 w 1334988"/>
              <a:gd name="connsiteY5" fmla="*/ 867742 h 867742"/>
              <a:gd name="connsiteX6" fmla="*/ 144627 w 1334988"/>
              <a:gd name="connsiteY6" fmla="*/ 867742 h 867742"/>
              <a:gd name="connsiteX7" fmla="*/ 0 w 1334988"/>
              <a:gd name="connsiteY7" fmla="*/ 723115 h 867742"/>
              <a:gd name="connsiteX8" fmla="*/ 0 w 1334988"/>
              <a:gd name="connsiteY8" fmla="*/ 144627 h 86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4988" h="867742">
                <a:moveTo>
                  <a:pt x="0" y="144627"/>
                </a:moveTo>
                <a:cubicBezTo>
                  <a:pt x="0" y="64752"/>
                  <a:pt x="64752" y="0"/>
                  <a:pt x="144627" y="0"/>
                </a:cubicBezTo>
                <a:lnTo>
                  <a:pt x="1190361" y="0"/>
                </a:lnTo>
                <a:cubicBezTo>
                  <a:pt x="1270236" y="0"/>
                  <a:pt x="1334988" y="64752"/>
                  <a:pt x="1334988" y="144627"/>
                </a:cubicBezTo>
                <a:lnTo>
                  <a:pt x="1334988" y="723115"/>
                </a:lnTo>
                <a:cubicBezTo>
                  <a:pt x="1334988" y="802990"/>
                  <a:pt x="1270236" y="867742"/>
                  <a:pt x="1190361" y="867742"/>
                </a:cubicBezTo>
                <a:lnTo>
                  <a:pt x="144627" y="867742"/>
                </a:lnTo>
                <a:cubicBezTo>
                  <a:pt x="64752" y="867742"/>
                  <a:pt x="0" y="802990"/>
                  <a:pt x="0" y="723115"/>
                </a:cubicBezTo>
                <a:lnTo>
                  <a:pt x="0" y="14462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890" tIns="91890" rIns="91890" bIns="9189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300" kern="1200" dirty="0" err="1" smtClean="0">
                <a:solidFill>
                  <a:schemeClr val="tx1"/>
                </a:solidFill>
              </a:rPr>
              <a:t>Set-up</a:t>
            </a:r>
            <a:r>
              <a:rPr lang="fr-CH" sz="1300" kern="1200" dirty="0" smtClean="0">
                <a:solidFill>
                  <a:schemeClr val="tx1"/>
                </a:solidFill>
              </a:rPr>
              <a:t> of </a:t>
            </a:r>
            <a:r>
              <a:rPr lang="fr-CH" sz="1300" kern="1200" dirty="0" err="1" smtClean="0">
                <a:solidFill>
                  <a:schemeClr val="tx1"/>
                </a:solidFill>
              </a:rPr>
              <a:t>your</a:t>
            </a:r>
            <a:r>
              <a:rPr lang="fr-CH" sz="1300" kern="1200" dirty="0" smtClean="0">
                <a:solidFill>
                  <a:schemeClr val="tx1"/>
                </a:solidFill>
              </a:rPr>
              <a:t> 48xxx </a:t>
            </a:r>
            <a:r>
              <a:rPr lang="fr-CH" sz="1300" kern="1200" dirty="0" err="1" smtClean="0">
                <a:solidFill>
                  <a:schemeClr val="tx1"/>
                </a:solidFill>
              </a:rPr>
              <a:t>account</a:t>
            </a:r>
            <a:endParaRPr lang="en-US" sz="1300" kern="1200" dirty="0">
              <a:solidFill>
                <a:schemeClr val="tx1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031765" y="2640961"/>
            <a:ext cx="3465188" cy="3465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945042" y="3452114"/>
                </a:moveTo>
                <a:arcTo wR="1732594" hR="1732594" stAng="4977406" swAng="845189"/>
              </a:path>
            </a:pathLst>
          </a:custGeom>
          <a:noFill/>
          <a:ln>
            <a:tailEnd type="arrow"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3078472" y="5341383"/>
            <a:ext cx="1334988" cy="867742"/>
          </a:xfrm>
          <a:custGeom>
            <a:avLst/>
            <a:gdLst>
              <a:gd name="connsiteX0" fmla="*/ 0 w 1334988"/>
              <a:gd name="connsiteY0" fmla="*/ 144627 h 867742"/>
              <a:gd name="connsiteX1" fmla="*/ 144627 w 1334988"/>
              <a:gd name="connsiteY1" fmla="*/ 0 h 867742"/>
              <a:gd name="connsiteX2" fmla="*/ 1190361 w 1334988"/>
              <a:gd name="connsiteY2" fmla="*/ 0 h 867742"/>
              <a:gd name="connsiteX3" fmla="*/ 1334988 w 1334988"/>
              <a:gd name="connsiteY3" fmla="*/ 144627 h 867742"/>
              <a:gd name="connsiteX4" fmla="*/ 1334988 w 1334988"/>
              <a:gd name="connsiteY4" fmla="*/ 723115 h 867742"/>
              <a:gd name="connsiteX5" fmla="*/ 1190361 w 1334988"/>
              <a:gd name="connsiteY5" fmla="*/ 867742 h 867742"/>
              <a:gd name="connsiteX6" fmla="*/ 144627 w 1334988"/>
              <a:gd name="connsiteY6" fmla="*/ 867742 h 867742"/>
              <a:gd name="connsiteX7" fmla="*/ 0 w 1334988"/>
              <a:gd name="connsiteY7" fmla="*/ 723115 h 867742"/>
              <a:gd name="connsiteX8" fmla="*/ 0 w 1334988"/>
              <a:gd name="connsiteY8" fmla="*/ 144627 h 86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4988" h="867742">
                <a:moveTo>
                  <a:pt x="0" y="144627"/>
                </a:moveTo>
                <a:cubicBezTo>
                  <a:pt x="0" y="64752"/>
                  <a:pt x="64752" y="0"/>
                  <a:pt x="144627" y="0"/>
                </a:cubicBezTo>
                <a:lnTo>
                  <a:pt x="1190361" y="0"/>
                </a:lnTo>
                <a:cubicBezTo>
                  <a:pt x="1270236" y="0"/>
                  <a:pt x="1334988" y="64752"/>
                  <a:pt x="1334988" y="144627"/>
                </a:cubicBezTo>
                <a:lnTo>
                  <a:pt x="1334988" y="723115"/>
                </a:lnTo>
                <a:cubicBezTo>
                  <a:pt x="1334988" y="802990"/>
                  <a:pt x="1270236" y="867742"/>
                  <a:pt x="1190361" y="867742"/>
                </a:cubicBezTo>
                <a:lnTo>
                  <a:pt x="144627" y="867742"/>
                </a:lnTo>
                <a:cubicBezTo>
                  <a:pt x="64752" y="867742"/>
                  <a:pt x="0" y="802990"/>
                  <a:pt x="0" y="723115"/>
                </a:cubicBezTo>
                <a:lnTo>
                  <a:pt x="0" y="14462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890" tIns="91890" rIns="91890" bIns="9189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300" kern="1200" dirty="0" smtClean="0">
                <a:solidFill>
                  <a:schemeClr val="tx1"/>
                </a:solidFill>
              </a:rPr>
              <a:t>Completion of the Xact Application Form</a:t>
            </a:r>
            <a:endParaRPr lang="en-US" sz="1300" kern="1200" dirty="0">
              <a:solidFill>
                <a:schemeClr val="tx1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3031765" y="2640961"/>
            <a:ext cx="3465188" cy="3465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3747" y="2509097"/>
                </a:moveTo>
                <a:arcTo wR="1732594" hR="1732594" stAng="9202406" swAng="1359213"/>
              </a:path>
            </a:pathLst>
          </a:custGeom>
          <a:noFill/>
          <a:ln>
            <a:tailEnd type="arrow"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reeform 17"/>
          <p:cNvSpPr/>
          <p:nvPr/>
        </p:nvSpPr>
        <p:spPr>
          <a:xfrm>
            <a:off x="2449070" y="3404283"/>
            <a:ext cx="1334988" cy="867742"/>
          </a:xfrm>
          <a:custGeom>
            <a:avLst/>
            <a:gdLst>
              <a:gd name="connsiteX0" fmla="*/ 0 w 1334988"/>
              <a:gd name="connsiteY0" fmla="*/ 144627 h 867742"/>
              <a:gd name="connsiteX1" fmla="*/ 144627 w 1334988"/>
              <a:gd name="connsiteY1" fmla="*/ 0 h 867742"/>
              <a:gd name="connsiteX2" fmla="*/ 1190361 w 1334988"/>
              <a:gd name="connsiteY2" fmla="*/ 0 h 867742"/>
              <a:gd name="connsiteX3" fmla="*/ 1334988 w 1334988"/>
              <a:gd name="connsiteY3" fmla="*/ 144627 h 867742"/>
              <a:gd name="connsiteX4" fmla="*/ 1334988 w 1334988"/>
              <a:gd name="connsiteY4" fmla="*/ 723115 h 867742"/>
              <a:gd name="connsiteX5" fmla="*/ 1190361 w 1334988"/>
              <a:gd name="connsiteY5" fmla="*/ 867742 h 867742"/>
              <a:gd name="connsiteX6" fmla="*/ 144627 w 1334988"/>
              <a:gd name="connsiteY6" fmla="*/ 867742 h 867742"/>
              <a:gd name="connsiteX7" fmla="*/ 0 w 1334988"/>
              <a:gd name="connsiteY7" fmla="*/ 723115 h 867742"/>
              <a:gd name="connsiteX8" fmla="*/ 0 w 1334988"/>
              <a:gd name="connsiteY8" fmla="*/ 144627 h 86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4988" h="867742">
                <a:moveTo>
                  <a:pt x="0" y="144627"/>
                </a:moveTo>
                <a:cubicBezTo>
                  <a:pt x="0" y="64752"/>
                  <a:pt x="64752" y="0"/>
                  <a:pt x="144627" y="0"/>
                </a:cubicBezTo>
                <a:lnTo>
                  <a:pt x="1190361" y="0"/>
                </a:lnTo>
                <a:cubicBezTo>
                  <a:pt x="1270236" y="0"/>
                  <a:pt x="1334988" y="64752"/>
                  <a:pt x="1334988" y="144627"/>
                </a:cubicBezTo>
                <a:lnTo>
                  <a:pt x="1334988" y="723115"/>
                </a:lnTo>
                <a:cubicBezTo>
                  <a:pt x="1334988" y="802990"/>
                  <a:pt x="1270236" y="867742"/>
                  <a:pt x="1190361" y="867742"/>
                </a:cubicBezTo>
                <a:lnTo>
                  <a:pt x="144627" y="867742"/>
                </a:lnTo>
                <a:cubicBezTo>
                  <a:pt x="64752" y="867742"/>
                  <a:pt x="0" y="802990"/>
                  <a:pt x="0" y="723115"/>
                </a:cubicBezTo>
                <a:lnTo>
                  <a:pt x="0" y="14462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890" tIns="91890" rIns="91890" bIns="9189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300" kern="1200" dirty="0" smtClean="0">
                <a:solidFill>
                  <a:schemeClr val="tx1"/>
                </a:solidFill>
              </a:rPr>
              <a:t>Set-up of Xact portal</a:t>
            </a:r>
            <a:endParaRPr lang="en-US" sz="1300" kern="1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0844" y="2640961"/>
            <a:ext cx="1970314" cy="25516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fr-CH" sz="1200" dirty="0" smtClean="0"/>
              <a:t>The </a:t>
            </a:r>
            <a:r>
              <a:rPr lang="fr-CH" sz="1200" b="1" dirty="0" smtClean="0"/>
              <a:t>DCA</a:t>
            </a:r>
            <a:r>
              <a:rPr lang="fr-CH" sz="1200" dirty="0" smtClean="0"/>
              <a:t>  and </a:t>
            </a:r>
            <a:r>
              <a:rPr lang="fr-CH" sz="1200" b="1" dirty="0" smtClean="0"/>
              <a:t>BIC11</a:t>
            </a:r>
            <a:r>
              <a:rPr lang="fr-CH" sz="1200" dirty="0" smtClean="0"/>
              <a:t> are requested in the </a:t>
            </a:r>
            <a:r>
              <a:rPr lang="fr-CH" sz="1200" b="1" dirty="0" smtClean="0"/>
              <a:t>Account Opening </a:t>
            </a:r>
            <a:r>
              <a:rPr lang="fr-CH" sz="1200" b="1" dirty="0"/>
              <a:t>F</a:t>
            </a:r>
            <a:r>
              <a:rPr lang="fr-CH" sz="1200" b="1" dirty="0" smtClean="0"/>
              <a:t>orm</a:t>
            </a:r>
          </a:p>
          <a:p>
            <a:pPr algn="ctr"/>
            <a:endParaRPr lang="fr-CH" sz="1200" dirty="0" smtClean="0"/>
          </a:p>
          <a:p>
            <a:pPr algn="ctr"/>
            <a:endParaRPr lang="fr-CH" sz="1200" dirty="0" smtClean="0"/>
          </a:p>
          <a:p>
            <a:pPr algn="ctr"/>
            <a:endParaRPr lang="fr-CH" sz="1200" dirty="0" smtClean="0"/>
          </a:p>
          <a:p>
            <a:pPr algn="ctr"/>
            <a:endParaRPr lang="fr-CH" sz="1200" dirty="0"/>
          </a:p>
          <a:p>
            <a:pPr algn="ctr"/>
            <a:endParaRPr lang="fr-CH" sz="1200" dirty="0" smtClean="0"/>
          </a:p>
          <a:p>
            <a:pPr algn="ctr"/>
            <a:endParaRPr lang="fr-CH" sz="1200" dirty="0"/>
          </a:p>
          <a:p>
            <a:pPr algn="ctr"/>
            <a:endParaRPr lang="fr-CH" sz="1200" dirty="0" smtClean="0"/>
          </a:p>
          <a:p>
            <a:pPr algn="ctr"/>
            <a:r>
              <a:rPr lang="fr-CH" sz="1050" b="1" dirty="0" smtClean="0"/>
              <a:t>NB</a:t>
            </a:r>
            <a:r>
              <a:rPr lang="fr-CH" sz="1050" dirty="0" smtClean="0"/>
              <a:t>: for testing, a </a:t>
            </a:r>
            <a:r>
              <a:rPr lang="fr-CH" sz="1050" dirty="0" err="1" smtClean="0"/>
              <a:t>Swit</a:t>
            </a:r>
            <a:r>
              <a:rPr lang="fr-CH" sz="1050" dirty="0" smtClean="0"/>
              <a:t> test </a:t>
            </a:r>
            <a:r>
              <a:rPr lang="fr-CH" sz="1050" dirty="0" err="1" smtClean="0"/>
              <a:t>address</a:t>
            </a:r>
            <a:r>
              <a:rPr lang="fr-CH" sz="1050" dirty="0" smtClean="0"/>
              <a:t> </a:t>
            </a:r>
            <a:r>
              <a:rPr lang="fr-CH" sz="1050" dirty="0" err="1" smtClean="0"/>
              <a:t>will</a:t>
            </a:r>
            <a:r>
              <a:rPr lang="fr-CH" sz="1050" dirty="0" smtClean="0"/>
              <a:t> </a:t>
            </a:r>
            <a:r>
              <a:rPr lang="fr-CH" sz="1050" dirty="0" err="1" smtClean="0"/>
              <a:t>be</a:t>
            </a:r>
            <a:r>
              <a:rPr lang="fr-CH" sz="1050" dirty="0" smtClean="0"/>
              <a:t> </a:t>
            </a:r>
            <a:r>
              <a:rPr lang="fr-CH" sz="1050" dirty="0" err="1" smtClean="0"/>
              <a:t>required</a:t>
            </a:r>
            <a:r>
              <a:rPr lang="fr-CH" sz="1050" dirty="0" smtClean="0"/>
              <a:t> on the </a:t>
            </a:r>
            <a:r>
              <a:rPr lang="fr-CH" sz="1050" dirty="0" err="1" smtClean="0"/>
              <a:t>account</a:t>
            </a:r>
            <a:r>
              <a:rPr lang="fr-CH" sz="1050" dirty="0" smtClean="0"/>
              <a:t> </a:t>
            </a:r>
            <a:r>
              <a:rPr lang="fr-CH" sz="1050" dirty="0" err="1" smtClean="0"/>
              <a:t>opening</a:t>
            </a:r>
            <a:r>
              <a:rPr lang="fr-CH" sz="1050" dirty="0" smtClean="0"/>
              <a:t> </a:t>
            </a:r>
            <a:r>
              <a:rPr lang="fr-CH" sz="1050" dirty="0" err="1" smtClean="0"/>
              <a:t>form</a:t>
            </a:r>
            <a:endParaRPr lang="en-US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441446" y="2710194"/>
            <a:ext cx="1970314" cy="19616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fr-CH" sz="1200" dirty="0" smtClean="0"/>
              <a:t>Upon submission of the </a:t>
            </a:r>
            <a:r>
              <a:rPr lang="fr-CH" sz="1200" b="1" dirty="0" smtClean="0"/>
              <a:t>Xact Application </a:t>
            </a:r>
            <a:r>
              <a:rPr lang="fr-CH" sz="1200" dirty="0" err="1" smtClean="0"/>
              <a:t>your</a:t>
            </a:r>
            <a:r>
              <a:rPr lang="fr-CH" sz="1200" dirty="0" smtClean="0"/>
              <a:t> Portal Administrator will be requested to acknowledge receipt of the administrator keys (sent by Clearstream) in order to complete the set-up of your </a:t>
            </a:r>
            <a:r>
              <a:rPr lang="fr-CH" sz="1200" b="1" dirty="0" smtClean="0"/>
              <a:t>Xact Portal </a:t>
            </a:r>
            <a:endParaRPr lang="en-US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611188" y="1340768"/>
            <a:ext cx="7968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For T2S settlement </a:t>
            </a:r>
            <a:r>
              <a:rPr lang="en-GB" sz="1600" dirty="0" smtClean="0"/>
              <a:t>flows, </a:t>
            </a:r>
            <a:r>
              <a:rPr lang="en-GB" sz="1600" dirty="0" err="1" smtClean="0"/>
              <a:t>LuxCSD</a:t>
            </a:r>
            <a:r>
              <a:rPr lang="en-GB" sz="1600" dirty="0" smtClean="0"/>
              <a:t> clients will require the </a:t>
            </a:r>
            <a:r>
              <a:rPr lang="en-GB" sz="1600" dirty="0" err="1" smtClean="0"/>
              <a:t>Xact</a:t>
            </a:r>
            <a:r>
              <a:rPr lang="en-GB" sz="1600" dirty="0" smtClean="0"/>
              <a:t> Portal (replacing COL) and need </a:t>
            </a:r>
            <a:r>
              <a:rPr lang="en-GB" sz="1600" dirty="0"/>
              <a:t>to open new accounts with </a:t>
            </a:r>
            <a:r>
              <a:rPr lang="en-GB" sz="1600" dirty="0" err="1" smtClean="0"/>
              <a:t>LuxCSD</a:t>
            </a:r>
            <a:r>
              <a:rPr lang="en-GB" sz="1600" dirty="0" smtClean="0"/>
              <a:t> — 48xxx </a:t>
            </a:r>
            <a:r>
              <a:rPr lang="en-GB" sz="1600" dirty="0"/>
              <a:t>accounts. The 48xxx </a:t>
            </a:r>
            <a:r>
              <a:rPr lang="en-GB" sz="1600" dirty="0" smtClean="0"/>
              <a:t>account </a:t>
            </a:r>
            <a:r>
              <a:rPr lang="en-GB" sz="1600" dirty="0"/>
              <a:t>will be linked to the specific T2S security </a:t>
            </a:r>
            <a:r>
              <a:rPr lang="en-GB" sz="1600" dirty="0" smtClean="0"/>
              <a:t>account, which in turn is linked to a dedicated </a:t>
            </a:r>
            <a:r>
              <a:rPr lang="en-GB" sz="1600" dirty="0"/>
              <a:t>cash account (</a:t>
            </a:r>
            <a:r>
              <a:rPr lang="en-GB" sz="1600" dirty="0" smtClean="0"/>
              <a:t>DCA</a:t>
            </a:r>
            <a:r>
              <a:rPr lang="en-GB" sz="1600" dirty="0"/>
              <a:t>)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3078472" y="2640961"/>
            <a:ext cx="929648" cy="673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3331" y="5281424"/>
            <a:ext cx="1970314" cy="8247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fr-CH" sz="1200" dirty="0" smtClean="0"/>
              <a:t>In </a:t>
            </a:r>
            <a:r>
              <a:rPr lang="fr-CH" sz="1200" dirty="0" err="1" smtClean="0"/>
              <a:t>your</a:t>
            </a:r>
            <a:r>
              <a:rPr lang="fr-CH" sz="1200" dirty="0" smtClean="0"/>
              <a:t> </a:t>
            </a:r>
            <a:r>
              <a:rPr lang="fr-CH" sz="1200" b="1" dirty="0" err="1" smtClean="0"/>
              <a:t>Xact</a:t>
            </a:r>
            <a:r>
              <a:rPr lang="fr-CH" sz="1200" b="1" dirty="0" smtClean="0"/>
              <a:t> Application </a:t>
            </a:r>
            <a:r>
              <a:rPr lang="fr-CH" sz="1200" dirty="0" err="1" smtClean="0"/>
              <a:t>you</a:t>
            </a:r>
            <a:r>
              <a:rPr lang="fr-CH" sz="1200" dirty="0" smtClean="0"/>
              <a:t> </a:t>
            </a:r>
            <a:r>
              <a:rPr lang="fr-CH" sz="1200" dirty="0" err="1" smtClean="0"/>
              <a:t>will</a:t>
            </a:r>
            <a:r>
              <a:rPr lang="fr-CH" sz="1200" dirty="0" smtClean="0"/>
              <a:t> </a:t>
            </a:r>
            <a:r>
              <a:rPr lang="fr-CH" sz="1200" dirty="0" err="1" smtClean="0"/>
              <a:t>be</a:t>
            </a:r>
            <a:r>
              <a:rPr lang="fr-CH" sz="1200" dirty="0" smtClean="0"/>
              <a:t> </a:t>
            </a:r>
            <a:r>
              <a:rPr lang="fr-CH" sz="1200" dirty="0" err="1" smtClean="0"/>
              <a:t>requested</a:t>
            </a:r>
            <a:r>
              <a:rPr lang="fr-CH" sz="1200" dirty="0" smtClean="0"/>
              <a:t> to </a:t>
            </a:r>
            <a:r>
              <a:rPr lang="fr-CH" sz="1200" dirty="0" err="1" smtClean="0"/>
              <a:t>indicate</a:t>
            </a:r>
            <a:r>
              <a:rPr lang="fr-CH" sz="1200" dirty="0" smtClean="0"/>
              <a:t> the </a:t>
            </a:r>
            <a:r>
              <a:rPr lang="fr-CH" sz="1200" dirty="0" err="1" smtClean="0"/>
              <a:t>Xact</a:t>
            </a:r>
            <a:r>
              <a:rPr lang="fr-CH" sz="1200" dirty="0" smtClean="0"/>
              <a:t> </a:t>
            </a:r>
            <a:r>
              <a:rPr lang="fr-CH" sz="1200" dirty="0" err="1" smtClean="0"/>
              <a:t>Administrators</a:t>
            </a:r>
            <a:endParaRPr lang="en-US" sz="1200" b="1" dirty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22615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1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Date Placeholder 3"/>
          <p:cNvSpPr>
            <a:spLocks noGrp="1"/>
          </p:cNvSpPr>
          <p:nvPr>
            <p:ph type="dt" sz="half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FABB5903-6F08-4CF8-A202-940B3FD264BC}" type="datetime3">
              <a:rPr lang="en-US" sz="800" smtClean="0"/>
              <a:t>6 October 2016</a:t>
            </a:fld>
            <a:endParaRPr lang="en-GB" sz="80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503240"/>
            <a:ext cx="7021090" cy="1152763"/>
          </a:xfrm>
        </p:spPr>
        <p:txBody>
          <a:bodyPr/>
          <a:lstStyle/>
          <a:p>
            <a:r>
              <a:rPr lang="fr-CH" dirty="0" smtClean="0"/>
              <a:t>Business </a:t>
            </a:r>
            <a:r>
              <a:rPr lang="fr-CH" dirty="0"/>
              <a:t>E</a:t>
            </a:r>
            <a:r>
              <a:rPr lang="fr-CH" dirty="0" smtClean="0"/>
              <a:t>lements required for </a:t>
            </a:r>
            <a:br>
              <a:rPr lang="fr-CH" dirty="0" smtClean="0"/>
            </a:br>
            <a:r>
              <a:rPr lang="fr-CH" dirty="0" smtClean="0"/>
              <a:t>Client </a:t>
            </a:r>
            <a:r>
              <a:rPr lang="fr-CH" dirty="0" err="1" smtClean="0"/>
              <a:t>Account</a:t>
            </a:r>
            <a:r>
              <a:rPr lang="fr-CH" dirty="0" smtClean="0"/>
              <a:t> </a:t>
            </a:r>
            <a:r>
              <a:rPr lang="fr-CH" dirty="0" err="1" smtClean="0"/>
              <a:t>Set-up</a:t>
            </a:r>
            <a:r>
              <a:rPr lang="fr-CH" dirty="0" smtClean="0"/>
              <a:t> and </a:t>
            </a:r>
            <a:r>
              <a:rPr lang="fr-CH" dirty="0" err="1" smtClean="0"/>
              <a:t>Testing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591309"/>
              </p:ext>
            </p:extLst>
          </p:nvPr>
        </p:nvGraphicFramePr>
        <p:xfrm>
          <a:off x="503238" y="1656003"/>
          <a:ext cx="8135786" cy="4408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9142"/>
                <a:gridCol w="4836644"/>
              </a:tblGrid>
              <a:tr h="295241">
                <a:tc>
                  <a:txBody>
                    <a:bodyPr/>
                    <a:lstStyle/>
                    <a:p>
                      <a:r>
                        <a:rPr lang="en-US" sz="1300" noProof="0" dirty="0" smtClean="0"/>
                        <a:t>Business Elements Required</a:t>
                      </a:r>
                      <a:endParaRPr lang="en-U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noProof="0" dirty="0" smtClean="0"/>
                        <a:t>Additional</a:t>
                      </a:r>
                      <a:r>
                        <a:rPr lang="en-US" sz="1300" baseline="0" noProof="0" dirty="0" smtClean="0"/>
                        <a:t> Information</a:t>
                      </a:r>
                      <a:endParaRPr lang="en-US" sz="1300" noProof="0" dirty="0"/>
                    </a:p>
                  </a:txBody>
                  <a:tcPr/>
                </a:tc>
              </a:tr>
              <a:tr h="69925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noProof="0" dirty="0" smtClean="0"/>
                        <a:t>Active 48xxx </a:t>
                      </a:r>
                      <a:r>
                        <a:rPr lang="en-US" sz="1300" noProof="0" dirty="0" err="1" smtClean="0"/>
                        <a:t>LuxCSD</a:t>
                      </a:r>
                      <a:r>
                        <a:rPr lang="en-US" sz="1300" noProof="0" dirty="0" smtClean="0"/>
                        <a:t> account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noProof="0" dirty="0" smtClean="0"/>
                        <a:t>A </a:t>
                      </a:r>
                      <a:r>
                        <a:rPr lang="en-US" sz="1300" baseline="0" noProof="0" dirty="0" smtClean="0"/>
                        <a:t>duly completed and signed</a:t>
                      </a:r>
                      <a:r>
                        <a:rPr lang="en-US" sz="1300" baseline="30000" noProof="0" dirty="0" smtClean="0"/>
                        <a:t>1</a:t>
                      </a:r>
                      <a:r>
                        <a:rPr lang="en-US" sz="1300" baseline="0" noProof="0" dirty="0" smtClean="0"/>
                        <a:t> Account Opening Application Form for ICP</a:t>
                      </a:r>
                      <a:r>
                        <a:rPr lang="en-US" sz="1300" baseline="30000" noProof="0" dirty="0" smtClean="0"/>
                        <a:t>2</a:t>
                      </a:r>
                      <a:r>
                        <a:rPr lang="en-US" sz="1300" baseline="0" noProof="0" dirty="0" smtClean="0"/>
                        <a:t> will allow the set-up of your 48xxx account and BIC11 </a:t>
                      </a:r>
                      <a:endParaRPr lang="en-US" sz="1300" noProof="0" dirty="0"/>
                    </a:p>
                  </a:txBody>
                  <a:tcPr/>
                </a:tc>
              </a:tr>
              <a:tr h="69925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noProof="0" dirty="0" smtClean="0"/>
                        <a:t>DCA</a:t>
                      </a:r>
                      <a:r>
                        <a:rPr lang="en-US" sz="1300" baseline="0" noProof="0" dirty="0" smtClean="0"/>
                        <a:t> account</a:t>
                      </a:r>
                      <a:endParaRPr lang="en-US" sz="13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noProof="0" dirty="0" smtClean="0"/>
                        <a:t>Please indicate on the Account</a:t>
                      </a:r>
                      <a:r>
                        <a:rPr lang="en-US" sz="1300" baseline="0" noProof="0" dirty="0" smtClean="0"/>
                        <a:t> Opening Application Form your DCA with your NCB. This account must be in place before the Account Opening Form is submitted to </a:t>
                      </a:r>
                      <a:r>
                        <a:rPr lang="en-US" sz="1300" baseline="0" noProof="0" dirty="0" err="1" smtClean="0"/>
                        <a:t>LuxCSD</a:t>
                      </a:r>
                      <a:endParaRPr lang="en-US" sz="1300" noProof="0" dirty="0"/>
                    </a:p>
                  </a:txBody>
                  <a:tcPr/>
                </a:tc>
              </a:tr>
              <a:tr h="71008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300" noProof="0" dirty="0" smtClean="0"/>
                        <a:t>Active BIC11 (Bank Identification Code)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noProof="0" dirty="0" smtClean="0"/>
                        <a:t>The</a:t>
                      </a:r>
                      <a:r>
                        <a:rPr lang="en-US" sz="1300" baseline="0" noProof="0" dirty="0" smtClean="0"/>
                        <a:t> BIC11 you will use in production must be indicated on your Account Opening Application Form. Absence of BIC11 on the form may delay the account opening procedure</a:t>
                      </a:r>
                      <a:endParaRPr lang="en-US" sz="1300" noProof="0" dirty="0"/>
                    </a:p>
                  </a:txBody>
                  <a:tcPr/>
                </a:tc>
              </a:tr>
              <a:tr h="497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noProof="0" dirty="0" smtClean="0"/>
                        <a:t>BIC11 Swift addresses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aseline="0" noProof="0" dirty="0" smtClean="0"/>
                        <a:t>Confirm your production (existing) Swift address (for instruction submission) and provide your Swift test address for testing</a:t>
                      </a:r>
                      <a:endParaRPr lang="en-US" sz="1300" baseline="30000" noProof="0" dirty="0"/>
                    </a:p>
                  </a:txBody>
                  <a:tcPr/>
                </a:tc>
              </a:tr>
              <a:tr h="15072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noProof="0" dirty="0" smtClean="0"/>
                        <a:t>Holding</a:t>
                      </a:r>
                      <a:r>
                        <a:rPr lang="en-US" sz="1300" baseline="0" noProof="0" dirty="0" smtClean="0"/>
                        <a:t> Position for Testing Purposes</a:t>
                      </a:r>
                      <a:endParaRPr lang="en-US" sz="13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noProof="0" dirty="0" err="1" smtClean="0"/>
                        <a:t>LuxCSD</a:t>
                      </a:r>
                      <a:r>
                        <a:rPr lang="en-US" sz="1300" noProof="0" dirty="0" smtClean="0"/>
                        <a:t> clients are requested</a:t>
                      </a:r>
                      <a:r>
                        <a:rPr lang="en-US" sz="1300" baseline="0" noProof="0" dirty="0" smtClean="0"/>
                        <a:t> </a:t>
                      </a:r>
                      <a:r>
                        <a:rPr lang="en-US" sz="1300" noProof="0" dirty="0" smtClean="0"/>
                        <a:t>to provide - </a:t>
                      </a:r>
                      <a:r>
                        <a:rPr lang="en-US" sz="1300" baseline="0" noProof="0" dirty="0" smtClean="0"/>
                        <a:t>at the latest by the beginning of the test phase - </a:t>
                      </a:r>
                      <a:r>
                        <a:rPr lang="en-US" sz="1300" b="1" noProof="0" dirty="0" smtClean="0"/>
                        <a:t>the list of securities (</a:t>
                      </a:r>
                      <a:r>
                        <a:rPr lang="en-US" sz="1300" b="1" noProof="0" dirty="0" err="1" smtClean="0"/>
                        <a:t>ISIN+Held-Free</a:t>
                      </a:r>
                      <a:r>
                        <a:rPr lang="en-US" sz="1300" b="1" noProof="0" dirty="0" smtClean="0"/>
                        <a:t> Balance)</a:t>
                      </a:r>
                      <a:r>
                        <a:rPr lang="en-US" sz="1300" b="1" baseline="0" noProof="0" dirty="0" smtClean="0"/>
                        <a:t> should </a:t>
                      </a:r>
                      <a:r>
                        <a:rPr lang="en-US" sz="1300" noProof="0" dirty="0" smtClean="0"/>
                        <a:t>they wish to consider for the test scenarios, in order to ensure balances are reported accurately.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noProof="0" dirty="0" smtClean="0">
                          <a:solidFill>
                            <a:srgbClr val="666666"/>
                          </a:solidFill>
                        </a:rPr>
                        <a:t>If the client has not provided a position to be used during testing, </a:t>
                      </a:r>
                      <a:r>
                        <a:rPr lang="en-US" sz="1300" noProof="0" dirty="0" err="1" smtClean="0">
                          <a:solidFill>
                            <a:srgbClr val="666666"/>
                          </a:solidFill>
                        </a:rPr>
                        <a:t>LuxCSD</a:t>
                      </a:r>
                      <a:r>
                        <a:rPr lang="en-US" sz="1300" noProof="0" dirty="0" smtClean="0">
                          <a:solidFill>
                            <a:srgbClr val="666666"/>
                          </a:solidFill>
                        </a:rPr>
                        <a:t> may choose to determine the eligible ISIN and indicate the terms of the test cases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-915738" y="3052777"/>
            <a:ext cx="245170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Production/Testing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494183" y="5106178"/>
            <a:ext cx="16086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Testing</a:t>
            </a:r>
            <a:endParaRPr lang="en-US" b="1" dirty="0"/>
          </a:p>
        </p:txBody>
      </p:sp>
      <p:sp>
        <p:nvSpPr>
          <p:cNvPr id="10" name="Down Arrow 9"/>
          <p:cNvSpPr/>
          <p:nvPr/>
        </p:nvSpPr>
        <p:spPr bwMode="auto">
          <a:xfrm>
            <a:off x="8659816" y="2004059"/>
            <a:ext cx="285750" cy="416885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372" y="6291707"/>
            <a:ext cx="5989002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GB" sz="800" baseline="30000" dirty="0" smtClean="0"/>
              <a:t>1</a:t>
            </a:r>
            <a:r>
              <a:rPr lang="en-GB" sz="800" dirty="0" smtClean="0"/>
              <a:t> Please ensure the signatories are authorized to do so: if applicable please submit an updated list of authorized signatures</a:t>
            </a:r>
          </a:p>
          <a:p>
            <a:pPr algn="l">
              <a:spcBef>
                <a:spcPct val="0"/>
              </a:spcBef>
            </a:pPr>
            <a:r>
              <a:rPr lang="en-GB" sz="800" baseline="30000" dirty="0"/>
              <a:t>2 </a:t>
            </a:r>
            <a:r>
              <a:rPr lang="en-GB" sz="800" dirty="0" smtClean="0"/>
              <a:t>In case of DCP set-up an additional form will be made available for completion &gt; 2</a:t>
            </a:r>
            <a:r>
              <a:rPr lang="en-GB" sz="800" baseline="30000" dirty="0" smtClean="0"/>
              <a:t>nd</a:t>
            </a:r>
            <a:r>
              <a:rPr lang="en-GB" sz="800" dirty="0" smtClean="0"/>
              <a:t> semester 2016</a:t>
            </a:r>
          </a:p>
          <a:p>
            <a:pPr algn="l">
              <a:spcBef>
                <a:spcPct val="0"/>
              </a:spcBef>
            </a:pPr>
            <a:endParaRPr lang="en-GB" sz="800" dirty="0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06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>
              <a:defRPr/>
            </a:pPr>
            <a:fld id="{F7F6E5CF-3BE4-4F86-AC6F-726E5113FDC2}" type="datetime3">
              <a:rPr lang="en-US" smtClean="0">
                <a:solidFill>
                  <a:srgbClr val="666666"/>
                </a:solidFill>
              </a:rPr>
              <a:t>6 October 2016</a:t>
            </a:fld>
            <a:endParaRPr lang="en-GB" dirty="0">
              <a:solidFill>
                <a:srgbClr val="666666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5237768" y="3221110"/>
            <a:ext cx="0" cy="2556000"/>
          </a:xfrm>
          <a:prstGeom prst="line">
            <a:avLst/>
          </a:prstGeom>
          <a:ln w="9525">
            <a:solidFill>
              <a:srgbClr val="FF0000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 bwMode="auto">
          <a:xfrm>
            <a:off x="3212543" y="3228205"/>
            <a:ext cx="0" cy="2556000"/>
          </a:xfrm>
          <a:prstGeom prst="line">
            <a:avLst/>
          </a:prstGeom>
          <a:ln w="9525">
            <a:solidFill>
              <a:schemeClr val="accent4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Box 6"/>
          <p:cNvSpPr txBox="1">
            <a:spLocks noChangeArrowheads="1"/>
          </p:cNvSpPr>
          <p:nvPr/>
        </p:nvSpPr>
        <p:spPr bwMode="gray">
          <a:xfrm>
            <a:off x="609514" y="1844826"/>
            <a:ext cx="6488494" cy="228535"/>
          </a:xfrm>
          <a:prstGeom prst="rect">
            <a:avLst/>
          </a:prstGeom>
          <a:solidFill>
            <a:srgbClr val="00A5C0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en-GB" sz="1600" b="1" dirty="0">
                <a:solidFill>
                  <a:srgbClr val="FFFFFF"/>
                </a:solidFill>
                <a:latin typeface="Arial"/>
              </a:rPr>
              <a:t>2016</a:t>
            </a:r>
          </a:p>
        </p:txBody>
      </p:sp>
      <p:sp>
        <p:nvSpPr>
          <p:cNvPr id="54" name="Line 26"/>
          <p:cNvSpPr>
            <a:spLocks noChangeShapeType="1"/>
          </p:cNvSpPr>
          <p:nvPr/>
        </p:nvSpPr>
        <p:spPr bwMode="gray">
          <a:xfrm flipH="1">
            <a:off x="3945160" y="2094992"/>
            <a:ext cx="0" cy="3687825"/>
          </a:xfrm>
          <a:prstGeom prst="line">
            <a:avLst/>
          </a:prstGeom>
          <a:ln>
            <a:solidFill>
              <a:srgbClr val="0070C0"/>
            </a:solidFill>
            <a:prstDash val="dash"/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 lIns="95782" tIns="47891" rIns="95782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666666"/>
              </a:solidFill>
            </a:endParaRPr>
          </a:p>
        </p:txBody>
      </p:sp>
      <p:sp>
        <p:nvSpPr>
          <p:cNvPr id="71" name="Title 6"/>
          <p:cNvSpPr>
            <a:spLocks noGrp="1"/>
          </p:cNvSpPr>
          <p:nvPr>
            <p:ph type="title"/>
          </p:nvPr>
        </p:nvSpPr>
        <p:spPr bwMode="gray">
          <a:xfrm>
            <a:off x="528513" y="546384"/>
            <a:ext cx="6481762" cy="558232"/>
          </a:xfrm>
        </p:spPr>
        <p:txBody>
          <a:bodyPr/>
          <a:lstStyle/>
          <a:p>
            <a:r>
              <a:rPr lang="en-GB" sz="2000" b="0" dirty="0" err="1" smtClean="0"/>
              <a:t>LuxCSD</a:t>
            </a:r>
            <a:r>
              <a:rPr lang="en-GB" sz="2000" b="0" dirty="0" smtClean="0"/>
              <a:t> </a:t>
            </a:r>
            <a:r>
              <a:rPr lang="en-GB" sz="2000" b="0" dirty="0"/>
              <a:t>Customer </a:t>
            </a:r>
            <a:r>
              <a:rPr lang="en-GB" sz="2000" b="0" dirty="0" smtClean="0"/>
              <a:t>Testing T2S </a:t>
            </a:r>
            <a:r>
              <a:rPr lang="en-GB" sz="2000" b="0" dirty="0"/>
              <a:t>Wave </a:t>
            </a:r>
            <a:r>
              <a:rPr lang="en-GB" sz="2000" b="0" dirty="0" smtClean="0"/>
              <a:t>4</a:t>
            </a:r>
            <a:endParaRPr lang="en-GB" sz="2000" b="0" dirty="0"/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503239" y="1254125"/>
            <a:ext cx="7788275" cy="469900"/>
          </a:xfrm>
        </p:spPr>
        <p:txBody>
          <a:bodyPr/>
          <a:lstStyle/>
          <a:p>
            <a:r>
              <a:rPr lang="en-GB" sz="2000" dirty="0"/>
              <a:t>Timing driven by the ECB’s overall schedule </a:t>
            </a:r>
          </a:p>
        </p:txBody>
      </p:sp>
      <p:sp>
        <p:nvSpPr>
          <p:cNvPr id="74" name="TextBox 73"/>
          <p:cNvSpPr txBox="1"/>
          <p:nvPr/>
        </p:nvSpPr>
        <p:spPr bwMode="gray">
          <a:xfrm>
            <a:off x="5968090" y="2437803"/>
            <a:ext cx="1129917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900" b="1">
                <a:solidFill>
                  <a:srgbClr val="666666"/>
                </a:solidFill>
              </a:defRPr>
            </a:lvl1pPr>
          </a:lstStyle>
          <a:p>
            <a:r>
              <a:rPr lang="en-GB" dirty="0"/>
              <a:t>Wave </a:t>
            </a:r>
            <a:r>
              <a:rPr lang="en-GB" dirty="0" smtClean="0"/>
              <a:t>4 </a:t>
            </a:r>
            <a:r>
              <a:rPr lang="en-GB" dirty="0"/>
              <a:t>Launch</a:t>
            </a:r>
          </a:p>
          <a:p>
            <a:r>
              <a:rPr lang="en-GB" dirty="0" smtClean="0"/>
              <a:t>06.02.2017 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 bwMode="gray">
          <a:xfrm>
            <a:off x="629257" y="4778060"/>
            <a:ext cx="6535031" cy="1008000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olid"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1600" dirty="0">
              <a:solidFill>
                <a:srgbClr val="666666"/>
              </a:solidFill>
            </a:endParaRPr>
          </a:p>
        </p:txBody>
      </p:sp>
      <p:sp>
        <p:nvSpPr>
          <p:cNvPr id="77" name="TextBox 76"/>
          <p:cNvSpPr txBox="1"/>
          <p:nvPr/>
        </p:nvSpPr>
        <p:spPr bwMode="gray">
          <a:xfrm>
            <a:off x="697113" y="2960293"/>
            <a:ext cx="616223" cy="161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50" dirty="0">
                <a:solidFill>
                  <a:srgbClr val="000099"/>
                </a:solidFill>
              </a:rPr>
              <a:t> Wave 4</a:t>
            </a:r>
            <a:r>
              <a:rPr lang="en-GB" sz="1050" dirty="0" smtClean="0">
                <a:solidFill>
                  <a:srgbClr val="000099"/>
                </a:solidFill>
              </a:rPr>
              <a:t> </a:t>
            </a:r>
            <a:endParaRPr lang="en-GB" sz="1050" dirty="0">
              <a:solidFill>
                <a:srgbClr val="000099"/>
              </a:solidFill>
            </a:endParaRPr>
          </a:p>
        </p:txBody>
      </p:sp>
      <p:sp>
        <p:nvSpPr>
          <p:cNvPr id="78" name="Line 26"/>
          <p:cNvSpPr>
            <a:spLocks noChangeShapeType="1"/>
          </p:cNvSpPr>
          <p:nvPr/>
        </p:nvSpPr>
        <p:spPr bwMode="gray">
          <a:xfrm>
            <a:off x="2420654" y="2090911"/>
            <a:ext cx="0" cy="3691904"/>
          </a:xfrm>
          <a:prstGeom prst="line">
            <a:avLst/>
          </a:prstGeom>
          <a:ln>
            <a:solidFill>
              <a:srgbClr val="0070C0"/>
            </a:solidFill>
            <a:prstDash val="dash"/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 lIns="95782" tIns="47891" rIns="95782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666666"/>
              </a:solidFill>
            </a:endParaRPr>
          </a:p>
        </p:txBody>
      </p:sp>
      <p:sp>
        <p:nvSpPr>
          <p:cNvPr id="79" name="Line 26"/>
          <p:cNvSpPr>
            <a:spLocks noChangeShapeType="1"/>
          </p:cNvSpPr>
          <p:nvPr/>
        </p:nvSpPr>
        <p:spPr bwMode="gray">
          <a:xfrm>
            <a:off x="1658401" y="2098348"/>
            <a:ext cx="0" cy="3684467"/>
          </a:xfrm>
          <a:prstGeom prst="line">
            <a:avLst/>
          </a:prstGeom>
          <a:ln>
            <a:solidFill>
              <a:schemeClr val="accent1"/>
            </a:solidFill>
            <a:prstDash val="dash"/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 lIns="95782" tIns="47891" rIns="95782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666666"/>
              </a:solidFill>
            </a:endParaRPr>
          </a:p>
        </p:txBody>
      </p:sp>
      <p:sp>
        <p:nvSpPr>
          <p:cNvPr id="80" name="Line 26"/>
          <p:cNvSpPr>
            <a:spLocks noChangeShapeType="1"/>
          </p:cNvSpPr>
          <p:nvPr/>
        </p:nvSpPr>
        <p:spPr bwMode="gray">
          <a:xfrm>
            <a:off x="4707413" y="2094989"/>
            <a:ext cx="0" cy="3687824"/>
          </a:xfrm>
          <a:prstGeom prst="line">
            <a:avLst/>
          </a:prstGeom>
          <a:ln>
            <a:solidFill>
              <a:srgbClr val="0070C0"/>
            </a:solidFill>
            <a:prstDash val="dash"/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 lIns="95782" tIns="47891" rIns="95782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666666"/>
              </a:solidFill>
            </a:endParaRPr>
          </a:p>
        </p:txBody>
      </p:sp>
      <p:sp>
        <p:nvSpPr>
          <p:cNvPr id="81" name="Line 26"/>
          <p:cNvSpPr>
            <a:spLocks noChangeShapeType="1"/>
          </p:cNvSpPr>
          <p:nvPr/>
        </p:nvSpPr>
        <p:spPr bwMode="gray">
          <a:xfrm>
            <a:off x="5469666" y="1844827"/>
            <a:ext cx="0" cy="3941348"/>
          </a:xfrm>
          <a:prstGeom prst="line">
            <a:avLst/>
          </a:prstGeom>
          <a:ln>
            <a:solidFill>
              <a:srgbClr val="0070C0"/>
            </a:solidFill>
            <a:prstDash val="dash"/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 lIns="95782" tIns="47891" rIns="95782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666666"/>
              </a:solidFill>
            </a:endParaRPr>
          </a:p>
        </p:txBody>
      </p:sp>
      <p:sp>
        <p:nvSpPr>
          <p:cNvPr id="84" name="Line 26"/>
          <p:cNvSpPr>
            <a:spLocks noChangeShapeType="1"/>
          </p:cNvSpPr>
          <p:nvPr/>
        </p:nvSpPr>
        <p:spPr bwMode="gray">
          <a:xfrm>
            <a:off x="3182907" y="2098350"/>
            <a:ext cx="0" cy="3687825"/>
          </a:xfrm>
          <a:prstGeom prst="line">
            <a:avLst/>
          </a:prstGeom>
          <a:ln>
            <a:solidFill>
              <a:srgbClr val="0070C0"/>
            </a:solidFill>
            <a:prstDash val="dash"/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 lIns="95782" tIns="47891" rIns="95782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666666"/>
              </a:solidFill>
            </a:endParaRPr>
          </a:p>
        </p:txBody>
      </p:sp>
      <p:sp>
        <p:nvSpPr>
          <p:cNvPr id="85" name="Line 26"/>
          <p:cNvSpPr>
            <a:spLocks noChangeShapeType="1"/>
          </p:cNvSpPr>
          <p:nvPr/>
        </p:nvSpPr>
        <p:spPr bwMode="gray">
          <a:xfrm>
            <a:off x="6231920" y="2096000"/>
            <a:ext cx="10528" cy="3686813"/>
          </a:xfrm>
          <a:prstGeom prst="line">
            <a:avLst/>
          </a:prstGeom>
          <a:ln>
            <a:solidFill>
              <a:srgbClr val="0070C0"/>
            </a:solidFill>
            <a:prstDash val="dash"/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 lIns="95782" tIns="47891" rIns="95782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666666"/>
              </a:solidFill>
            </a:endParaRPr>
          </a:p>
        </p:txBody>
      </p:sp>
      <p:sp>
        <p:nvSpPr>
          <p:cNvPr id="86" name="Rectangle 85"/>
          <p:cNvSpPr/>
          <p:nvPr/>
        </p:nvSpPr>
        <p:spPr bwMode="gray">
          <a:xfrm>
            <a:off x="629256" y="2905852"/>
            <a:ext cx="6535030" cy="1008000"/>
          </a:xfrm>
          <a:prstGeom prst="rect">
            <a:avLst/>
          </a:prstGeom>
          <a:noFill/>
          <a:ln w="19050">
            <a:solidFill>
              <a:schemeClr val="accent3"/>
            </a:solidFill>
            <a:prstDash val="solid"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1600" dirty="0">
              <a:solidFill>
                <a:srgbClr val="666666"/>
              </a:solidFill>
            </a:endParaRPr>
          </a:p>
        </p:txBody>
      </p:sp>
      <p:sp>
        <p:nvSpPr>
          <p:cNvPr id="88" name="AutoShape 68"/>
          <p:cNvSpPr>
            <a:spLocks noChangeArrowheads="1"/>
          </p:cNvSpPr>
          <p:nvPr/>
        </p:nvSpPr>
        <p:spPr bwMode="gray">
          <a:xfrm>
            <a:off x="1199597" y="3272596"/>
            <a:ext cx="4045640" cy="265483"/>
          </a:xfrm>
          <a:prstGeom prst="homePlate">
            <a:avLst>
              <a:gd name="adj" fmla="val 635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10800" rIns="0" bIns="0" anchor="ctr" anchorCtr="0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1050" dirty="0">
                <a:solidFill>
                  <a:srgbClr val="FFFFFF"/>
                </a:solidFill>
                <a:latin typeface="DIN-Regular (Body)"/>
              </a:rPr>
              <a:t>Community Test</a:t>
            </a:r>
          </a:p>
        </p:txBody>
      </p:sp>
      <p:sp>
        <p:nvSpPr>
          <p:cNvPr id="89" name="AutoShape 68"/>
          <p:cNvSpPr>
            <a:spLocks noChangeArrowheads="1"/>
          </p:cNvSpPr>
          <p:nvPr/>
        </p:nvSpPr>
        <p:spPr bwMode="gray">
          <a:xfrm>
            <a:off x="5369520" y="3272596"/>
            <a:ext cx="612000" cy="533357"/>
          </a:xfrm>
          <a:prstGeom prst="homePlate">
            <a:avLst>
              <a:gd name="adj" fmla="val 17466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1000" dirty="0">
                <a:solidFill>
                  <a:srgbClr val="FFFFFF"/>
                </a:solidFill>
                <a:latin typeface="DIN-Regular (Body)"/>
              </a:rPr>
              <a:t>Business Day Test</a:t>
            </a:r>
          </a:p>
        </p:txBody>
      </p:sp>
      <p:sp>
        <p:nvSpPr>
          <p:cNvPr id="90" name="AutoShape 68"/>
          <p:cNvSpPr>
            <a:spLocks noChangeArrowheads="1"/>
          </p:cNvSpPr>
          <p:nvPr/>
        </p:nvSpPr>
        <p:spPr bwMode="gray">
          <a:xfrm>
            <a:off x="6345426" y="3272596"/>
            <a:ext cx="588694" cy="533357"/>
          </a:xfrm>
          <a:prstGeom prst="homePlate">
            <a:avLst>
              <a:gd name="adj" fmla="val 17466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1050" dirty="0">
                <a:solidFill>
                  <a:srgbClr val="FFFFFF"/>
                </a:solidFill>
                <a:latin typeface="DIN-Regular (Body)"/>
              </a:rPr>
              <a:t>Stabili-sation </a:t>
            </a:r>
          </a:p>
        </p:txBody>
      </p:sp>
      <p:sp>
        <p:nvSpPr>
          <p:cNvPr id="92" name="AutoShape 68"/>
          <p:cNvSpPr>
            <a:spLocks noChangeArrowheads="1"/>
          </p:cNvSpPr>
          <p:nvPr/>
        </p:nvSpPr>
        <p:spPr bwMode="gray">
          <a:xfrm>
            <a:off x="6040421" y="3272596"/>
            <a:ext cx="252000" cy="533357"/>
          </a:xfrm>
          <a:prstGeom prst="homePlate">
            <a:avLst>
              <a:gd name="adj" fmla="val 17466"/>
            </a:avLst>
          </a:prstGeom>
          <a:solidFill>
            <a:schemeClr val="accent3">
              <a:alpha val="50000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1050" dirty="0">
              <a:solidFill>
                <a:srgbClr val="FFFFFF"/>
              </a:solidFill>
              <a:latin typeface="DIN-Regular (Body)"/>
            </a:endParaRPr>
          </a:p>
        </p:txBody>
      </p:sp>
      <p:sp>
        <p:nvSpPr>
          <p:cNvPr id="94" name="Text Box 6"/>
          <p:cNvSpPr txBox="1">
            <a:spLocks noChangeArrowheads="1"/>
          </p:cNvSpPr>
          <p:nvPr/>
        </p:nvSpPr>
        <p:spPr bwMode="gray">
          <a:xfrm>
            <a:off x="1043276" y="2159339"/>
            <a:ext cx="467999" cy="134447"/>
          </a:xfrm>
          <a:prstGeom prst="rect">
            <a:avLst/>
          </a:prstGeom>
          <a:solidFill>
            <a:srgbClr val="00A5C0"/>
          </a:solidFill>
          <a:ln w="9525" algn="ctr">
            <a:solidFill>
              <a:schemeClr val="bg1"/>
            </a:solidFill>
            <a:miter lim="800000"/>
            <a:headEnd/>
            <a:tailEnd/>
          </a:ln>
          <a:extLst/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900" dirty="0" smtClean="0">
                <a:solidFill>
                  <a:srgbClr val="FFFFFF"/>
                </a:solidFill>
                <a:latin typeface="DIN-Regular (Body)"/>
              </a:rPr>
              <a:t>JUL</a:t>
            </a:r>
            <a:endParaRPr lang="en-GB" sz="900" dirty="0">
              <a:solidFill>
                <a:srgbClr val="FFFFFF"/>
              </a:solidFill>
              <a:latin typeface="DIN-Regular (Body)"/>
            </a:endParaRPr>
          </a:p>
        </p:txBody>
      </p:sp>
      <p:sp>
        <p:nvSpPr>
          <p:cNvPr id="96" name="Text Box 6"/>
          <p:cNvSpPr txBox="1">
            <a:spLocks noChangeArrowheads="1"/>
          </p:cNvSpPr>
          <p:nvPr/>
        </p:nvSpPr>
        <p:spPr bwMode="gray">
          <a:xfrm>
            <a:off x="1805532" y="2159339"/>
            <a:ext cx="467999" cy="134447"/>
          </a:xfrm>
          <a:prstGeom prst="rect">
            <a:avLst/>
          </a:prstGeom>
          <a:solidFill>
            <a:srgbClr val="00A5C0"/>
          </a:solidFill>
          <a:ln w="9525" algn="ctr">
            <a:solidFill>
              <a:schemeClr val="bg1"/>
            </a:solidFill>
            <a:miter lim="800000"/>
            <a:headEnd/>
            <a:tailEnd/>
          </a:ln>
          <a:extLst/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900" dirty="0" smtClean="0">
                <a:solidFill>
                  <a:srgbClr val="FFFFFF"/>
                </a:solidFill>
                <a:latin typeface="DIN-Regular (Body)"/>
              </a:rPr>
              <a:t>AUG</a:t>
            </a:r>
            <a:endParaRPr lang="en-GB" sz="900" dirty="0">
              <a:solidFill>
                <a:srgbClr val="FFFFFF"/>
              </a:solidFill>
              <a:latin typeface="DIN-Regular (Body)"/>
            </a:endParaRPr>
          </a:p>
        </p:txBody>
      </p:sp>
      <p:sp>
        <p:nvSpPr>
          <p:cNvPr id="97" name="Text Box 6"/>
          <p:cNvSpPr txBox="1">
            <a:spLocks noChangeArrowheads="1"/>
          </p:cNvSpPr>
          <p:nvPr/>
        </p:nvSpPr>
        <p:spPr bwMode="gray">
          <a:xfrm>
            <a:off x="2567785" y="2159339"/>
            <a:ext cx="467999" cy="134447"/>
          </a:xfrm>
          <a:prstGeom prst="rect">
            <a:avLst/>
          </a:prstGeom>
          <a:solidFill>
            <a:srgbClr val="00A5C0"/>
          </a:solidFill>
          <a:ln w="9525" algn="ctr">
            <a:solidFill>
              <a:schemeClr val="bg1"/>
            </a:solidFill>
            <a:miter lim="800000"/>
            <a:headEnd/>
            <a:tailEnd/>
          </a:ln>
          <a:extLst/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900" dirty="0" smtClean="0">
                <a:solidFill>
                  <a:srgbClr val="FFFFFF"/>
                </a:solidFill>
                <a:latin typeface="DIN-Regular (Body)"/>
              </a:rPr>
              <a:t>SEPT</a:t>
            </a:r>
            <a:endParaRPr lang="en-GB" sz="900" dirty="0">
              <a:solidFill>
                <a:srgbClr val="FFFFFF"/>
              </a:solidFill>
              <a:latin typeface="DIN-Regular (Body)"/>
            </a:endParaRPr>
          </a:p>
        </p:txBody>
      </p:sp>
      <p:sp>
        <p:nvSpPr>
          <p:cNvPr id="99" name="Text Box 6"/>
          <p:cNvSpPr txBox="1">
            <a:spLocks noChangeArrowheads="1"/>
          </p:cNvSpPr>
          <p:nvPr/>
        </p:nvSpPr>
        <p:spPr bwMode="gray">
          <a:xfrm>
            <a:off x="3330038" y="2159339"/>
            <a:ext cx="467999" cy="134447"/>
          </a:xfrm>
          <a:prstGeom prst="rect">
            <a:avLst/>
          </a:prstGeom>
          <a:solidFill>
            <a:srgbClr val="00A5C0"/>
          </a:solidFill>
          <a:ln w="9525" algn="ctr">
            <a:solidFill>
              <a:schemeClr val="bg1"/>
            </a:solidFill>
            <a:miter lim="800000"/>
            <a:headEnd/>
            <a:tailEnd/>
          </a:ln>
          <a:extLst/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900" dirty="0" smtClean="0">
                <a:solidFill>
                  <a:srgbClr val="FFFFFF"/>
                </a:solidFill>
                <a:latin typeface="DIN-Regular (Body)"/>
              </a:rPr>
              <a:t>OCT</a:t>
            </a:r>
            <a:endParaRPr lang="en-GB" sz="900" dirty="0">
              <a:solidFill>
                <a:srgbClr val="FFFFFF"/>
              </a:solidFill>
              <a:latin typeface="DIN-Regular (Body)"/>
            </a:endParaRPr>
          </a:p>
        </p:txBody>
      </p:sp>
      <p:sp>
        <p:nvSpPr>
          <p:cNvPr id="100" name="Text Box 6"/>
          <p:cNvSpPr txBox="1">
            <a:spLocks noChangeArrowheads="1"/>
          </p:cNvSpPr>
          <p:nvPr/>
        </p:nvSpPr>
        <p:spPr bwMode="gray">
          <a:xfrm>
            <a:off x="4092291" y="2159339"/>
            <a:ext cx="467999" cy="134447"/>
          </a:xfrm>
          <a:prstGeom prst="rect">
            <a:avLst/>
          </a:prstGeom>
          <a:solidFill>
            <a:srgbClr val="00A5C0"/>
          </a:solidFill>
          <a:ln w="9525" algn="ctr">
            <a:solidFill>
              <a:schemeClr val="bg1"/>
            </a:solidFill>
            <a:miter lim="800000"/>
            <a:headEnd/>
            <a:tailEnd/>
          </a:ln>
          <a:extLst/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900" dirty="0" smtClean="0">
                <a:solidFill>
                  <a:srgbClr val="FFFFFF"/>
                </a:solidFill>
                <a:latin typeface="DIN-Regular (Body)"/>
              </a:rPr>
              <a:t>NOV</a:t>
            </a:r>
            <a:endParaRPr lang="en-GB" sz="900" dirty="0">
              <a:solidFill>
                <a:srgbClr val="FFFFFF"/>
              </a:solidFill>
              <a:latin typeface="DIN-Regular (Body)"/>
            </a:endParaRPr>
          </a:p>
        </p:txBody>
      </p:sp>
      <p:sp>
        <p:nvSpPr>
          <p:cNvPr id="101" name="Text Box 6"/>
          <p:cNvSpPr txBox="1">
            <a:spLocks noChangeArrowheads="1"/>
          </p:cNvSpPr>
          <p:nvPr/>
        </p:nvSpPr>
        <p:spPr bwMode="gray">
          <a:xfrm>
            <a:off x="4854543" y="2159339"/>
            <a:ext cx="467999" cy="134447"/>
          </a:xfrm>
          <a:prstGeom prst="rect">
            <a:avLst/>
          </a:prstGeom>
          <a:solidFill>
            <a:srgbClr val="00A5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900" dirty="0" smtClean="0">
                <a:solidFill>
                  <a:srgbClr val="FFFFFF"/>
                </a:solidFill>
                <a:latin typeface="DIN-Regular (Body)"/>
              </a:rPr>
              <a:t>DEC</a:t>
            </a:r>
            <a:endParaRPr lang="en-GB" sz="900" dirty="0">
              <a:solidFill>
                <a:srgbClr val="FFFFFF"/>
              </a:solidFill>
              <a:latin typeface="DIN-Regular (Body)"/>
            </a:endParaRPr>
          </a:p>
        </p:txBody>
      </p:sp>
      <p:sp>
        <p:nvSpPr>
          <p:cNvPr id="102" name="Text Box 6"/>
          <p:cNvSpPr txBox="1">
            <a:spLocks noChangeArrowheads="1"/>
          </p:cNvSpPr>
          <p:nvPr/>
        </p:nvSpPr>
        <p:spPr bwMode="gray">
          <a:xfrm>
            <a:off x="5616793" y="2159339"/>
            <a:ext cx="468000" cy="134447"/>
          </a:xfrm>
          <a:prstGeom prst="rect">
            <a:avLst/>
          </a:prstGeom>
          <a:solidFill>
            <a:srgbClr val="00A5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900" dirty="0" smtClean="0">
                <a:solidFill>
                  <a:srgbClr val="FFFFFF"/>
                </a:solidFill>
                <a:latin typeface="DIN-Regular (Body)"/>
              </a:rPr>
              <a:t>JAN</a:t>
            </a:r>
            <a:endParaRPr lang="en-GB" sz="900" dirty="0">
              <a:solidFill>
                <a:srgbClr val="FFFFFF"/>
              </a:solidFill>
              <a:latin typeface="DIN-Regular (Body)"/>
            </a:endParaRPr>
          </a:p>
        </p:txBody>
      </p:sp>
      <p:sp>
        <p:nvSpPr>
          <p:cNvPr id="103" name="Text Box 6"/>
          <p:cNvSpPr txBox="1">
            <a:spLocks noChangeArrowheads="1"/>
          </p:cNvSpPr>
          <p:nvPr/>
        </p:nvSpPr>
        <p:spPr bwMode="gray">
          <a:xfrm>
            <a:off x="6379041" y="2159339"/>
            <a:ext cx="468000" cy="134447"/>
          </a:xfrm>
          <a:prstGeom prst="rect">
            <a:avLst/>
          </a:prstGeom>
          <a:solidFill>
            <a:srgbClr val="00A5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900" dirty="0" smtClean="0">
                <a:solidFill>
                  <a:srgbClr val="FFFFFF"/>
                </a:solidFill>
                <a:latin typeface="DIN-Regular (Body)"/>
              </a:rPr>
              <a:t>FEB</a:t>
            </a:r>
            <a:endParaRPr lang="en-GB" sz="900" dirty="0">
              <a:solidFill>
                <a:srgbClr val="FFFFFF"/>
              </a:solidFill>
              <a:latin typeface="DIN-Regular (Body)"/>
            </a:endParaRPr>
          </a:p>
        </p:txBody>
      </p:sp>
      <p:cxnSp>
        <p:nvCxnSpPr>
          <p:cNvPr id="105" name="Straight Connector 104"/>
          <p:cNvCxnSpPr/>
          <p:nvPr/>
        </p:nvCxnSpPr>
        <p:spPr bwMode="gray">
          <a:xfrm>
            <a:off x="6362498" y="2939473"/>
            <a:ext cx="0" cy="2837637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6" name="TextBox 105"/>
          <p:cNvSpPr txBox="1"/>
          <p:nvPr/>
        </p:nvSpPr>
        <p:spPr bwMode="gray">
          <a:xfrm>
            <a:off x="1197862" y="3553952"/>
            <a:ext cx="4047375" cy="252000"/>
          </a:xfrm>
          <a:prstGeom prst="rect">
            <a:avLst/>
          </a:prstGeom>
          <a:solidFill>
            <a:srgbClr val="00A5C0"/>
          </a:solidFill>
          <a:ln w="19050" algn="ctr">
            <a:noFill/>
            <a:prstDash val="sysDash"/>
            <a:miter lim="800000"/>
            <a:headEnd/>
            <a:tailEnd/>
          </a:ln>
        </p:spPr>
        <p:txBody>
          <a:bodyPr lIns="648000" tIns="0" rIns="0" bIns="0" anchor="ctr" anchorCtr="1"/>
          <a:lstStyle>
            <a:defPPr>
              <a:defRPr lang="en-GB"/>
            </a:defPPr>
            <a:lvl1pPr algn="ctr" eaLnBrk="1" hangingPunct="1">
              <a:buClr>
                <a:schemeClr val="accent1"/>
              </a:buClr>
              <a:defRPr sz="1600" b="1">
                <a:solidFill>
                  <a:schemeClr val="tx1">
                    <a:lumMod val="50000"/>
                  </a:schemeClr>
                </a:solidFill>
                <a:latin typeface="DIN-Regular (Body)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180975" fontAlgn="base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en-GB" sz="800" b="0" dirty="0" smtClean="0">
                <a:solidFill>
                  <a:srgbClr val="FFFFFF"/>
                </a:solidFill>
                <a:latin typeface="Arial"/>
              </a:rPr>
              <a:t>DCP Authorisation Testing</a:t>
            </a:r>
            <a:endParaRPr lang="en-GB" sz="800" b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7" name="TextBox 106"/>
          <p:cNvSpPr txBox="1">
            <a:spLocks/>
          </p:cNvSpPr>
          <p:nvPr/>
        </p:nvSpPr>
        <p:spPr bwMode="gray">
          <a:xfrm>
            <a:off x="1197861" y="3553952"/>
            <a:ext cx="1764000" cy="144000"/>
          </a:xfrm>
          <a:prstGeom prst="rect">
            <a:avLst/>
          </a:prstGeom>
          <a:solidFill>
            <a:schemeClr val="accent3"/>
          </a:solidFill>
          <a:ln w="19050">
            <a:noFill/>
            <a:prstDash val="sysDash"/>
          </a:ln>
        </p:spPr>
        <p:txBody>
          <a:bodyPr wrap="square" lIns="0" tIns="0" rIns="0" bIns="0" rtlCol="0" anchor="ctr">
            <a:noAutofit/>
          </a:bodyPr>
          <a:lstStyle>
            <a:defPPr>
              <a:defRPr lang="en-GB"/>
            </a:defPPr>
            <a:lvl1pPr algn="ctr">
              <a:defRPr b="1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800" b="0" dirty="0" smtClean="0">
                <a:solidFill>
                  <a:srgbClr val="FFFFFF"/>
                </a:solidFill>
              </a:rPr>
              <a:t>DCP Certification Testing</a:t>
            </a:r>
            <a:endParaRPr lang="en-GB" sz="800" b="0" dirty="0">
              <a:solidFill>
                <a:srgbClr val="FFFFFF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 bwMode="gray">
          <a:xfrm>
            <a:off x="3545672" y="2793193"/>
            <a:ext cx="828000" cy="18466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000099"/>
                </a:solidFill>
              </a:rPr>
              <a:t>ECB</a:t>
            </a:r>
            <a:endParaRPr lang="en-GB" sz="1200" b="1" dirty="0">
              <a:solidFill>
                <a:srgbClr val="000099"/>
              </a:solidFill>
            </a:endParaRPr>
          </a:p>
        </p:txBody>
      </p:sp>
      <p:sp>
        <p:nvSpPr>
          <p:cNvPr id="110" name="AutoShape 67"/>
          <p:cNvSpPr>
            <a:spLocks noChangeArrowheads="1"/>
          </p:cNvSpPr>
          <p:nvPr/>
        </p:nvSpPr>
        <p:spPr bwMode="gray">
          <a:xfrm>
            <a:off x="6274466" y="2941856"/>
            <a:ext cx="176064" cy="264096"/>
          </a:xfrm>
          <a:prstGeom prst="diamond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5782" tIns="47891" rIns="0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900" dirty="0">
              <a:solidFill>
                <a:srgbClr val="666666"/>
              </a:solidFill>
            </a:endParaRPr>
          </a:p>
        </p:txBody>
      </p:sp>
      <p:sp>
        <p:nvSpPr>
          <p:cNvPr id="112" name="Rectangle 111"/>
          <p:cNvSpPr/>
          <p:nvPr/>
        </p:nvSpPr>
        <p:spPr bwMode="auto">
          <a:xfrm>
            <a:off x="5469666" y="1844826"/>
            <a:ext cx="1628342" cy="228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2017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4" name="5-Point Star 113"/>
          <p:cNvSpPr/>
          <p:nvPr/>
        </p:nvSpPr>
        <p:spPr bwMode="auto">
          <a:xfrm>
            <a:off x="5206715" y="3098360"/>
            <a:ext cx="147131" cy="144017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5" name="TextBox 114"/>
          <p:cNvSpPr txBox="1"/>
          <p:nvPr/>
        </p:nvSpPr>
        <p:spPr bwMode="gray">
          <a:xfrm>
            <a:off x="4954833" y="2997095"/>
            <a:ext cx="616223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solidFill>
                  <a:srgbClr val="FF0000"/>
                </a:solidFill>
              </a:rPr>
              <a:t> </a:t>
            </a:r>
            <a:r>
              <a:rPr lang="en-GB" sz="800" dirty="0" smtClean="0">
                <a:solidFill>
                  <a:srgbClr val="FF0000"/>
                </a:solidFill>
              </a:rPr>
              <a:t>MWDH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 bwMode="gray">
          <a:xfrm>
            <a:off x="3237082" y="4429055"/>
            <a:ext cx="1512000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dirty="0" smtClean="0">
                <a:solidFill>
                  <a:srgbClr val="666666"/>
                </a:solidFill>
              </a:rPr>
              <a:t>End Customer Testing</a:t>
            </a:r>
            <a:endParaRPr lang="en-GB" sz="900" b="1" dirty="0">
              <a:solidFill>
                <a:srgbClr val="666666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b="1" dirty="0" smtClean="0">
                <a:solidFill>
                  <a:srgbClr val="666666"/>
                </a:solidFill>
              </a:rPr>
              <a:t>30.10.16</a:t>
            </a:r>
            <a:endParaRPr lang="en-GB" sz="900" b="1" dirty="0">
              <a:solidFill>
                <a:srgbClr val="666666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 bwMode="gray">
          <a:xfrm>
            <a:off x="2433611" y="5426148"/>
            <a:ext cx="1530000" cy="144000"/>
          </a:xfrm>
          <a:prstGeom prst="rect">
            <a:avLst/>
          </a:prstGeom>
          <a:solidFill>
            <a:srgbClr val="92D050"/>
          </a:solidFill>
          <a:ln w="19050" algn="ctr">
            <a:noFill/>
            <a:prstDash val="sysDash"/>
            <a:miter lim="800000"/>
            <a:headEnd/>
            <a:tailEnd/>
          </a:ln>
        </p:spPr>
        <p:txBody>
          <a:bodyPr lIns="0" tIns="0" rIns="0" bIns="0" anchor="ctr" anchorCtr="1"/>
          <a:lstStyle>
            <a:defPPr>
              <a:defRPr lang="en-GB"/>
            </a:defPPr>
            <a:lvl1pPr algn="ctr" eaLnBrk="1" hangingPunct="1">
              <a:buClr>
                <a:schemeClr val="accent1"/>
              </a:buClr>
              <a:defRPr sz="1600" b="1">
                <a:solidFill>
                  <a:schemeClr val="tx1">
                    <a:lumMod val="50000"/>
                  </a:schemeClr>
                </a:solidFill>
                <a:latin typeface="DIN-Regular (Body)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800" dirty="0" smtClean="0">
                <a:latin typeface="Arial"/>
              </a:rPr>
              <a:t>Customer </a:t>
            </a:r>
            <a:r>
              <a:rPr lang="de-DE" sz="800" dirty="0" err="1" smtClean="0">
                <a:latin typeface="Arial"/>
              </a:rPr>
              <a:t>Testing</a:t>
            </a:r>
            <a:endParaRPr lang="en-GB" sz="800" dirty="0">
              <a:latin typeface="Arial"/>
            </a:endParaRPr>
          </a:p>
        </p:txBody>
      </p:sp>
      <p:sp>
        <p:nvSpPr>
          <p:cNvPr id="121" name="TextBox 120"/>
          <p:cNvSpPr txBox="1"/>
          <p:nvPr/>
        </p:nvSpPr>
        <p:spPr bwMode="gray">
          <a:xfrm>
            <a:off x="581567" y="5426148"/>
            <a:ext cx="1852044" cy="144000"/>
          </a:xfrm>
          <a:prstGeom prst="rect">
            <a:avLst/>
          </a:prstGeom>
          <a:solidFill>
            <a:schemeClr val="accent1"/>
          </a:solidFill>
          <a:ln w="19050" algn="ctr">
            <a:noFill/>
            <a:prstDash val="sysDash"/>
            <a:miter lim="800000"/>
            <a:headEnd/>
            <a:tailEnd/>
          </a:ln>
        </p:spPr>
        <p:txBody>
          <a:bodyPr lIns="0" tIns="0" rIns="0" bIns="0" anchor="ctr" anchorCtr="1"/>
          <a:lstStyle>
            <a:defPPr>
              <a:defRPr lang="en-GB"/>
            </a:defPPr>
            <a:lvl1pPr algn="ctr" eaLnBrk="1" hangingPunct="1">
              <a:buClr>
                <a:schemeClr val="accent1"/>
              </a:buClr>
              <a:defRPr sz="1600" b="1">
                <a:solidFill>
                  <a:schemeClr val="tx1">
                    <a:lumMod val="50000"/>
                  </a:schemeClr>
                </a:solidFill>
                <a:latin typeface="DIN-Regular (Body)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7B700"/>
              </a:buClr>
            </a:pPr>
            <a:r>
              <a:rPr lang="de-DE" sz="800" b="0" dirty="0" smtClean="0">
                <a:solidFill>
                  <a:srgbClr val="FFFFFF"/>
                </a:solidFill>
                <a:latin typeface="Arial"/>
              </a:rPr>
              <a:t>Client Readiness</a:t>
            </a:r>
            <a:endParaRPr lang="en-GB" sz="800" b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22" name="Straight Connector 77"/>
          <p:cNvCxnSpPr/>
          <p:nvPr/>
        </p:nvCxnSpPr>
        <p:spPr bwMode="gray">
          <a:xfrm>
            <a:off x="3956240" y="4784783"/>
            <a:ext cx="7371" cy="1008000"/>
          </a:xfrm>
          <a:prstGeom prst="line">
            <a:avLst/>
          </a:prstGeom>
          <a:noFill/>
          <a:ln w="28575" cap="flat" cmpd="sng" algn="ctr">
            <a:solidFill>
              <a:schemeClr val="accent6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4" name="TextBox 123"/>
          <p:cNvSpPr txBox="1"/>
          <p:nvPr/>
        </p:nvSpPr>
        <p:spPr bwMode="gray">
          <a:xfrm>
            <a:off x="692263" y="4887597"/>
            <a:ext cx="616223" cy="161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50" b="1" dirty="0">
                <a:solidFill>
                  <a:schemeClr val="accent1"/>
                </a:solidFill>
              </a:rPr>
              <a:t> Wave 4</a:t>
            </a:r>
            <a:r>
              <a:rPr lang="en-GB" sz="1050" b="1" dirty="0" smtClean="0">
                <a:solidFill>
                  <a:schemeClr val="accent1"/>
                </a:solidFill>
              </a:rPr>
              <a:t> </a:t>
            </a:r>
            <a:endParaRPr lang="en-GB" sz="1050" b="1" dirty="0">
              <a:solidFill>
                <a:schemeClr val="accent1"/>
              </a:solidFill>
            </a:endParaRPr>
          </a:p>
        </p:txBody>
      </p:sp>
      <p:pic>
        <p:nvPicPr>
          <p:cNvPr id="56" name="Picture 19" descr="http://www.luxcsd.com/blob/2978/b9f9a68908017c3b0487a95ac6002509/luxcsd-logo-d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10" y="4701934"/>
            <a:ext cx="719732" cy="1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AutoShape 67"/>
          <p:cNvSpPr>
            <a:spLocks noChangeArrowheads="1"/>
          </p:cNvSpPr>
          <p:nvPr/>
        </p:nvSpPr>
        <p:spPr bwMode="gray">
          <a:xfrm>
            <a:off x="6274466" y="4506205"/>
            <a:ext cx="176064" cy="264096"/>
          </a:xfrm>
          <a:prstGeom prst="diamond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5782" tIns="47891" rIns="0" bIns="4789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900" dirty="0">
              <a:solidFill>
                <a:srgbClr val="666666"/>
              </a:solidFill>
            </a:endParaRPr>
          </a:p>
        </p:txBody>
      </p:sp>
      <p:sp>
        <p:nvSpPr>
          <p:cNvPr id="4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13264" y="1196752"/>
            <a:ext cx="8137525" cy="4968552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Testing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will be provided only for those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flows /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features which will change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during the course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of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W4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implementation. For LuxCSD clients this will cover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selected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SWIFT inbound/outbound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 messages for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settlement adaptations,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and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the usage of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Xact Web Portal for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U2A activities. Asset Servicing is limited in scope and will encompass REDM /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INTR only.</a:t>
            </a:r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1400" b="1" dirty="0" err="1" smtClean="0">
                <a:solidFill>
                  <a:schemeClr val="tx1">
                    <a:lumMod val="50000"/>
                  </a:schemeClr>
                </a:solidFill>
              </a:rPr>
              <a:t>Xact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 Web Portal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/ Swift 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testing -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v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alidation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of inbound messages in the T2S 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Community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est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and provision of Settlement 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reporting. </a:t>
            </a:r>
          </a:p>
          <a:p>
            <a:pPr marL="0" indent="0">
              <a:buNone/>
            </a:pP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Settlement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 test cases will be limited to the </a:t>
            </a:r>
            <a:r>
              <a:rPr lang="en-GB" sz="1400" dirty="0" err="1" smtClean="0">
                <a:solidFill>
                  <a:schemeClr val="tx1">
                    <a:lumMod val="50000"/>
                  </a:schemeClr>
                </a:solidFill>
              </a:rPr>
              <a:t>ClearstreamXact</a:t>
            </a:r>
            <a:r>
              <a:rPr lang="en-GB" sz="1400" dirty="0" smtClean="0">
                <a:solidFill>
                  <a:schemeClr val="tx1">
                    <a:lumMod val="50000"/>
                  </a:schemeClr>
                </a:solidFill>
              </a:rPr>
              <a:t> products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available 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between: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	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		September 5 – October  30 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and linked to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the positions the clients have communicated to LuxCSD for testing 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purposes by end-of-June 2016</a:t>
            </a:r>
            <a:r>
              <a:rPr lang="en-US" sz="1400" baseline="30000" dirty="0" smtClean="0">
                <a:solidFill>
                  <a:schemeClr val="tx1">
                    <a:lumMod val="50000"/>
                  </a:schemeClr>
                </a:solidFill>
              </a:rPr>
              <a:t>1</a:t>
            </a:r>
          </a:p>
          <a:p>
            <a:pPr marL="0" indent="0">
              <a:buNone/>
            </a:pPr>
            <a:endParaRPr lang="en-US" sz="1400" baseline="30000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The test </a:t>
            </a:r>
            <a:r>
              <a:rPr lang="en-GB" sz="1400" dirty="0" smtClean="0">
                <a:solidFill>
                  <a:schemeClr val="tx1">
                    <a:lumMod val="50000"/>
                  </a:schemeClr>
                </a:solidFill>
              </a:rPr>
              <a:t>environment </a:t>
            </a:r>
            <a:r>
              <a:rPr lang="en-GB" sz="1400" dirty="0">
                <a:solidFill>
                  <a:schemeClr val="tx1">
                    <a:lumMod val="50000"/>
                  </a:schemeClr>
                </a:solidFill>
              </a:rPr>
              <a:t>will not be available during few days end of Sep (exact dates still to be confirmed) </a:t>
            </a:r>
            <a:r>
              <a:rPr lang="en-GB" sz="1400" dirty="0" smtClean="0">
                <a:solidFill>
                  <a:schemeClr val="tx1">
                    <a:lumMod val="50000"/>
                  </a:schemeClr>
                </a:solidFill>
              </a:rPr>
              <a:t>due to the change of Swift mode, for which customers will be requested to adapt their Swift mode (2015- 2016) and submit their settlement instructions in accordance to the corresponding mode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CCB2CD-9A78-40DC-9085-429AF2051061}" type="datetime3">
              <a:rPr lang="en-US" smtClean="0">
                <a:solidFill>
                  <a:srgbClr val="666666"/>
                </a:solidFill>
              </a:rPr>
              <a:t>6 October 2016</a:t>
            </a:fld>
            <a:endParaRPr lang="en-GB">
              <a:solidFill>
                <a:srgbClr val="666666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03238" y="503241"/>
            <a:ext cx="6481762" cy="549496"/>
          </a:xfrm>
        </p:spPr>
        <p:txBody>
          <a:bodyPr/>
          <a:lstStyle/>
          <a:p>
            <a:pPr lvl="1"/>
            <a:r>
              <a:rPr lang="en-US" dirty="0"/>
              <a:t>Test-cases &amp; </a:t>
            </a:r>
            <a:r>
              <a:rPr lang="en-US" dirty="0" smtClean="0"/>
              <a:t>Scenarios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3264" y="6409035"/>
            <a:ext cx="7669160" cy="295869"/>
          </a:xfrm>
        </p:spPr>
        <p:txBody>
          <a:bodyPr/>
          <a:lstStyle/>
          <a:p>
            <a:pPr algn="l">
              <a:defRPr/>
            </a:pPr>
            <a:r>
              <a:rPr lang="en-GB" sz="800" baseline="30000" dirty="0" smtClean="0">
                <a:solidFill>
                  <a:srgbClr val="666666"/>
                </a:solidFill>
              </a:rPr>
              <a:t>1</a:t>
            </a:r>
            <a:r>
              <a:rPr lang="en-GB" sz="800" dirty="0" smtClean="0">
                <a:solidFill>
                  <a:srgbClr val="666666"/>
                </a:solidFill>
              </a:rPr>
              <a:t> If the </a:t>
            </a:r>
            <a:r>
              <a:rPr lang="en-GB" sz="800" dirty="0">
                <a:solidFill>
                  <a:srgbClr val="666666"/>
                </a:solidFill>
              </a:rPr>
              <a:t>client has not provided a position to be used during testing, LuxCSD may choose to determine the eligible ISIN and indicate the terms of the test cases 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730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Date Placeholder 3"/>
          <p:cNvSpPr>
            <a:spLocks noGrp="1"/>
          </p:cNvSpPr>
          <p:nvPr>
            <p:ph type="dt" sz="half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50000"/>
              </a:spcBef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34F32CA-326D-4AB2-AD4B-6BA76D55DB30}" type="datetime3">
              <a:rPr lang="en-US" sz="800" smtClean="0"/>
              <a:t>6 October 2016</a:t>
            </a:fld>
            <a:endParaRPr lang="en-GB" sz="8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03238" y="503240"/>
            <a:ext cx="6735762" cy="1152763"/>
          </a:xfrm>
        </p:spPr>
        <p:txBody>
          <a:bodyPr/>
          <a:lstStyle/>
          <a:p>
            <a:r>
              <a:rPr lang="en-US" dirty="0" smtClean="0"/>
              <a:t>Test Messages – Community Swift Testing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13492" y="1645251"/>
            <a:ext cx="8104557" cy="2629569"/>
            <a:chOff x="513492" y="1645251"/>
            <a:chExt cx="8104557" cy="2629569"/>
          </a:xfrm>
        </p:grpSpPr>
        <p:sp>
          <p:nvSpPr>
            <p:cNvPr id="6" name="Freeform 5"/>
            <p:cNvSpPr/>
            <p:nvPr/>
          </p:nvSpPr>
          <p:spPr>
            <a:xfrm>
              <a:off x="513492" y="1645251"/>
              <a:ext cx="3227928" cy="489600"/>
            </a:xfrm>
            <a:custGeom>
              <a:avLst/>
              <a:gdLst>
                <a:gd name="connsiteX0" fmla="*/ 0 w 2366916"/>
                <a:gd name="connsiteY0" fmla="*/ 0 h 489600"/>
                <a:gd name="connsiteX1" fmla="*/ 2366916 w 2366916"/>
                <a:gd name="connsiteY1" fmla="*/ 0 h 489600"/>
                <a:gd name="connsiteX2" fmla="*/ 2366916 w 2366916"/>
                <a:gd name="connsiteY2" fmla="*/ 489600 h 489600"/>
                <a:gd name="connsiteX3" fmla="*/ 0 w 2366916"/>
                <a:gd name="connsiteY3" fmla="*/ 489600 h 489600"/>
                <a:gd name="connsiteX4" fmla="*/ 0 w 2366916"/>
                <a:gd name="connsiteY4" fmla="*/ 0 h 48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6916" h="489600">
                  <a:moveTo>
                    <a:pt x="0" y="0"/>
                  </a:moveTo>
                  <a:lnTo>
                    <a:pt x="2366916" y="0"/>
                  </a:lnTo>
                  <a:lnTo>
                    <a:pt x="2366916" y="489600"/>
                  </a:lnTo>
                  <a:lnTo>
                    <a:pt x="0" y="4896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904" tIns="69088" rIns="120904" bIns="69088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CH" sz="1700" kern="1200" dirty="0" err="1" smtClean="0"/>
                <a:t>Settlement</a:t>
              </a:r>
              <a:r>
                <a:rPr lang="fr-CH" sz="1700" kern="1200" dirty="0" smtClean="0"/>
                <a:t> </a:t>
              </a:r>
              <a:r>
                <a:rPr lang="fr-CH" sz="1700" kern="1200" dirty="0" err="1" smtClean="0"/>
                <a:t>Inbound</a:t>
              </a:r>
              <a:r>
                <a:rPr lang="fr-CH" sz="1700" kern="1200" dirty="0" smtClean="0"/>
                <a:t> Messages</a:t>
              </a:r>
              <a:endParaRPr lang="en-US" sz="1700" kern="1200" baseline="300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513492" y="2134851"/>
              <a:ext cx="3227928" cy="2139969"/>
            </a:xfrm>
            <a:custGeom>
              <a:avLst/>
              <a:gdLst>
                <a:gd name="connsiteX0" fmla="*/ 0 w 2366916"/>
                <a:gd name="connsiteY0" fmla="*/ 0 h 2887396"/>
                <a:gd name="connsiteX1" fmla="*/ 2366916 w 2366916"/>
                <a:gd name="connsiteY1" fmla="*/ 0 h 2887396"/>
                <a:gd name="connsiteX2" fmla="*/ 2366916 w 2366916"/>
                <a:gd name="connsiteY2" fmla="*/ 2887396 h 2887396"/>
                <a:gd name="connsiteX3" fmla="*/ 0 w 2366916"/>
                <a:gd name="connsiteY3" fmla="*/ 2887396 h 2887396"/>
                <a:gd name="connsiteX4" fmla="*/ 0 w 2366916"/>
                <a:gd name="connsiteY4" fmla="*/ 0 h 288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6916" h="2887396">
                  <a:moveTo>
                    <a:pt x="0" y="0"/>
                  </a:moveTo>
                  <a:lnTo>
                    <a:pt x="2366916" y="0"/>
                  </a:lnTo>
                  <a:lnTo>
                    <a:pt x="2366916" y="2887396"/>
                  </a:lnTo>
                  <a:lnTo>
                    <a:pt x="0" y="288739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CH" sz="1400" kern="1200" dirty="0" smtClean="0"/>
                <a:t>MT 540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CH" sz="1400" kern="1200" dirty="0" smtClean="0"/>
                <a:t>MT 541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CH" sz="1400" kern="1200" dirty="0" smtClean="0"/>
                <a:t>MT 542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CH" sz="1400" kern="1200" dirty="0" smtClean="0"/>
                <a:t>MT 543</a:t>
              </a:r>
              <a:endParaRPr lang="en-US" sz="14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3886200" y="1645251"/>
              <a:ext cx="4731849" cy="489600"/>
            </a:xfrm>
            <a:custGeom>
              <a:avLst/>
              <a:gdLst>
                <a:gd name="connsiteX0" fmla="*/ 0 w 5054165"/>
                <a:gd name="connsiteY0" fmla="*/ 0 h 489600"/>
                <a:gd name="connsiteX1" fmla="*/ 5054165 w 5054165"/>
                <a:gd name="connsiteY1" fmla="*/ 0 h 489600"/>
                <a:gd name="connsiteX2" fmla="*/ 5054165 w 5054165"/>
                <a:gd name="connsiteY2" fmla="*/ 489600 h 489600"/>
                <a:gd name="connsiteX3" fmla="*/ 0 w 5054165"/>
                <a:gd name="connsiteY3" fmla="*/ 489600 h 489600"/>
                <a:gd name="connsiteX4" fmla="*/ 0 w 5054165"/>
                <a:gd name="connsiteY4" fmla="*/ 0 h 48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4165" h="489600">
                  <a:moveTo>
                    <a:pt x="0" y="0"/>
                  </a:moveTo>
                  <a:lnTo>
                    <a:pt x="5054165" y="0"/>
                  </a:lnTo>
                  <a:lnTo>
                    <a:pt x="5054165" y="489600"/>
                  </a:lnTo>
                  <a:lnTo>
                    <a:pt x="0" y="4896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904" tIns="69088" rIns="120904" bIns="69088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CH" sz="1700" kern="1200" dirty="0" err="1" smtClean="0"/>
                <a:t>Settlement</a:t>
              </a:r>
              <a:r>
                <a:rPr lang="fr-CH" sz="1700" kern="1200" dirty="0" smtClean="0"/>
                <a:t> </a:t>
              </a:r>
              <a:r>
                <a:rPr lang="fr-CH" sz="1700" kern="1200" dirty="0" err="1" smtClean="0"/>
                <a:t>Outbound</a:t>
              </a:r>
              <a:r>
                <a:rPr lang="fr-CH" sz="1700" kern="1200" dirty="0" smtClean="0"/>
                <a:t> messages</a:t>
              </a:r>
              <a:endParaRPr lang="en-US" sz="17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3886200" y="2134851"/>
              <a:ext cx="4731849" cy="2139969"/>
            </a:xfrm>
            <a:custGeom>
              <a:avLst/>
              <a:gdLst>
                <a:gd name="connsiteX0" fmla="*/ 0 w 5054165"/>
                <a:gd name="connsiteY0" fmla="*/ 0 h 2887396"/>
                <a:gd name="connsiteX1" fmla="*/ 5054165 w 5054165"/>
                <a:gd name="connsiteY1" fmla="*/ 0 h 2887396"/>
                <a:gd name="connsiteX2" fmla="*/ 5054165 w 5054165"/>
                <a:gd name="connsiteY2" fmla="*/ 2887396 h 2887396"/>
                <a:gd name="connsiteX3" fmla="*/ 0 w 5054165"/>
                <a:gd name="connsiteY3" fmla="*/ 2887396 h 2887396"/>
                <a:gd name="connsiteX4" fmla="*/ 0 w 5054165"/>
                <a:gd name="connsiteY4" fmla="*/ 0 h 288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4165" h="2887396">
                  <a:moveTo>
                    <a:pt x="0" y="0"/>
                  </a:moveTo>
                  <a:lnTo>
                    <a:pt x="5054165" y="0"/>
                  </a:lnTo>
                  <a:lnTo>
                    <a:pt x="5054165" y="2887396"/>
                  </a:lnTo>
                  <a:lnTo>
                    <a:pt x="0" y="288739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Settlement confirmation MT544, MT545, MT546, MT547</a:t>
              </a:r>
              <a:endParaRPr lang="en-US" sz="1400" kern="1200" dirty="0"/>
            </a:p>
            <a:p>
              <a:pPr marL="114300" lvl="1" indent="-114300" algn="l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Settlement status and processing advice MT548 </a:t>
              </a:r>
              <a:endParaRPr lang="en-US" sz="1400" kern="1200" dirty="0"/>
            </a:p>
            <a:p>
              <a:pPr marL="114300" lvl="1" indent="-114300" algn="l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Settlement allegements MT578 </a:t>
              </a:r>
              <a:endParaRPr lang="en-US" sz="1400" kern="1200" dirty="0"/>
            </a:p>
            <a:p>
              <a:pPr marL="114300" lvl="1" indent="-114300" algn="l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Statement of holdings MT535</a:t>
              </a:r>
              <a:endParaRPr lang="en-US" sz="1400" kern="1200" dirty="0"/>
            </a:p>
            <a:p>
              <a:pPr marL="114300" lvl="1" indent="-114300" algn="l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Statement of transactions MT536</a:t>
              </a:r>
              <a:endParaRPr lang="en-US" sz="1400" kern="1200" dirty="0"/>
            </a:p>
            <a:p>
              <a:pPr marL="114300" lvl="1" indent="-114300" algn="l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Statement of pending transactions MT537</a:t>
              </a:r>
              <a:endParaRPr lang="en-US" sz="1400" kern="1200" dirty="0"/>
            </a:p>
            <a:p>
              <a:pPr marL="114300" lvl="1" indent="-114300" algn="l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Statement of intra-position advice MT538</a:t>
              </a:r>
              <a:endParaRPr lang="en-US" sz="1400" kern="1200" dirty="0"/>
            </a:p>
            <a:p>
              <a:pPr marL="114300" lvl="1" indent="-114300" algn="l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Statement of allegements MT586 </a:t>
              </a:r>
              <a:endParaRPr lang="en-US" sz="1400" kern="12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886200" y="4361579"/>
            <a:ext cx="4731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The status indicated in the </a:t>
            </a:r>
            <a:r>
              <a:rPr lang="fr-CH" sz="1600" dirty="0" err="1" smtClean="0"/>
              <a:t>settlement</a:t>
            </a:r>
            <a:r>
              <a:rPr lang="fr-CH" sz="1600" dirty="0" smtClean="0"/>
              <a:t> </a:t>
            </a:r>
            <a:r>
              <a:rPr lang="fr-CH" sz="1600" dirty="0" err="1" smtClean="0"/>
              <a:t>outbound</a:t>
            </a:r>
            <a:r>
              <a:rPr lang="fr-CH" sz="1600" dirty="0" smtClean="0"/>
              <a:t> messages will be provided by the T2S </a:t>
            </a:r>
            <a:r>
              <a:rPr lang="fr-CH" sz="1600" dirty="0" err="1" smtClean="0"/>
              <a:t>platform</a:t>
            </a:r>
            <a:r>
              <a:rPr lang="fr-CH" sz="1600" dirty="0" smtClean="0"/>
              <a:t>, and </a:t>
            </a:r>
            <a:r>
              <a:rPr lang="fr-CH" sz="1600" dirty="0" err="1" smtClean="0"/>
              <a:t>forwarded</a:t>
            </a:r>
            <a:r>
              <a:rPr lang="fr-CH" sz="1600" dirty="0" smtClean="0"/>
              <a:t> by </a:t>
            </a:r>
            <a:r>
              <a:rPr lang="fr-CH" sz="1600" dirty="0" err="1" smtClean="0"/>
              <a:t>LuxCSD</a:t>
            </a:r>
            <a:r>
              <a:rPr lang="fr-CH" sz="1600" dirty="0" smtClean="0"/>
              <a:t> to </a:t>
            </a:r>
            <a:r>
              <a:rPr lang="fr-CH" sz="1600" dirty="0" err="1" smtClean="0"/>
              <a:t>its</a:t>
            </a:r>
            <a:r>
              <a:rPr lang="fr-CH" sz="1600" dirty="0" smtClean="0"/>
              <a:t> clients.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3886199" y="5295900"/>
            <a:ext cx="4754563" cy="807720"/>
          </a:xfrm>
          <a:prstGeom prst="rect">
            <a:avLst/>
          </a:prstGeom>
          <a:extLst/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4676" tIns="74676" rIns="99568" bIns="112014" numCol="1" spcCol="1270" anchor="t" anchorCtr="0">
            <a:noAutofit/>
          </a:bodyPr>
          <a:lstStyle/>
          <a:p>
            <a:pPr marL="0" lvl="1"/>
            <a:endParaRPr lang="en-US" dirty="0" smtClean="0"/>
          </a:p>
          <a:p>
            <a:pPr marL="114300" lvl="1" indent="-114300" defTabSz="622300">
              <a:spcAft>
                <a:spcPct val="15000"/>
              </a:spcAft>
              <a:buFont typeface="Arial" panose="020B0604020202020204" pitchFamily="34" charset="0"/>
              <a:buChar char="••"/>
            </a:pPr>
            <a:r>
              <a:rPr lang="en-US" sz="1400" dirty="0"/>
              <a:t>Corporate Event Notification MT 564 (REDM/INTR)</a:t>
            </a:r>
          </a:p>
          <a:p>
            <a:pPr marL="114300" lvl="1" indent="-114300" defTabSz="622300">
              <a:spcAft>
                <a:spcPct val="15000"/>
              </a:spcAft>
              <a:buFont typeface="Arial" panose="020B0604020202020204" pitchFamily="34" charset="0"/>
              <a:buChar char="••"/>
            </a:pPr>
            <a:r>
              <a:rPr lang="en-US" sz="1400" dirty="0"/>
              <a:t>Corporate Event Confirmation MT 566</a:t>
            </a:r>
          </a:p>
          <a:p>
            <a:endParaRPr lang="en-US" dirty="0" smtClean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cs typeface="+mn-cs"/>
            </a:endParaRPr>
          </a:p>
          <a:p>
            <a:endParaRPr lang="en-US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886199" y="5295900"/>
            <a:ext cx="4739507" cy="251460"/>
          </a:xfrm>
          <a:custGeom>
            <a:avLst/>
            <a:gdLst>
              <a:gd name="connsiteX0" fmla="*/ 0 w 2366916"/>
              <a:gd name="connsiteY0" fmla="*/ 0 h 489600"/>
              <a:gd name="connsiteX1" fmla="*/ 2366916 w 2366916"/>
              <a:gd name="connsiteY1" fmla="*/ 0 h 489600"/>
              <a:gd name="connsiteX2" fmla="*/ 2366916 w 2366916"/>
              <a:gd name="connsiteY2" fmla="*/ 489600 h 489600"/>
              <a:gd name="connsiteX3" fmla="*/ 0 w 2366916"/>
              <a:gd name="connsiteY3" fmla="*/ 489600 h 489600"/>
              <a:gd name="connsiteX4" fmla="*/ 0 w 2366916"/>
              <a:gd name="connsiteY4" fmla="*/ 0 h 48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6916" h="489600">
                <a:moveTo>
                  <a:pt x="0" y="0"/>
                </a:moveTo>
                <a:lnTo>
                  <a:pt x="2366916" y="0"/>
                </a:lnTo>
                <a:lnTo>
                  <a:pt x="2366916" y="489600"/>
                </a:lnTo>
                <a:lnTo>
                  <a:pt x="0" y="4896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904" tIns="69088" rIns="120904" bIns="69088" numCol="1" spcCol="1270" anchor="ctr" anchorCtr="0">
            <a:no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700" kern="1200" dirty="0" err="1" smtClean="0"/>
              <a:t>Custody</a:t>
            </a:r>
            <a:r>
              <a:rPr lang="fr-CH" sz="1700" kern="1200" dirty="0" smtClean="0"/>
              <a:t> </a:t>
            </a:r>
            <a:r>
              <a:rPr lang="fr-CH" sz="1700" kern="1200" dirty="0" err="1" smtClean="0"/>
              <a:t>Outbound</a:t>
            </a:r>
            <a:r>
              <a:rPr lang="fr-CH" sz="1700" kern="1200" dirty="0" smtClean="0"/>
              <a:t> Messages – </a:t>
            </a:r>
            <a:r>
              <a:rPr lang="fr-CH" sz="1700" kern="1200" dirty="0" err="1" smtClean="0"/>
              <a:t>January</a:t>
            </a:r>
            <a:r>
              <a:rPr lang="fr-CH" sz="1700" kern="1200" dirty="0" smtClean="0"/>
              <a:t> 2017</a:t>
            </a:r>
            <a:endParaRPr lang="en-US" sz="1700" kern="1200" baseline="30000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791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E564D2-1C9F-4C6B-A24A-7741C6A2E2F7}" type="datetime3">
              <a:rPr lang="en-US" smtClean="0"/>
              <a:t>6 October 2016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24DD9E-8001-43B8-B6BB-16AD324790E9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Next steps		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35091" y="1268760"/>
            <a:ext cx="81413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Next information session will be held second half of June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During this meeting we will present: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detailed description of the new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LuxCSD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Test scenario’s for testing in Sep. – Oct. 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By this time we also would need to receive your filled in Wave 4 Account Opening Forms in order to set up the testing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97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Back-up slides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" b="53547"/>
          <a:stretch/>
        </p:blipFill>
        <p:spPr>
          <a:xfrm>
            <a:off x="0" y="4164746"/>
            <a:ext cx="9144000" cy="269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60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91513" y="6294438"/>
            <a:ext cx="601662" cy="247650"/>
          </a:xfrm>
        </p:spPr>
        <p:txBody>
          <a:bodyPr/>
          <a:lstStyle/>
          <a:p>
            <a:pPr>
              <a:defRPr/>
            </a:pPr>
            <a:fld id="{480A4C83-0E5E-4AD5-9A06-0056042A88E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7" name="Shape 866"/>
          <p:cNvSpPr>
            <a:spLocks noGrp="1"/>
          </p:cNvSpPr>
          <p:nvPr>
            <p:ph type="title"/>
          </p:nvPr>
        </p:nvSpPr>
        <p:spPr>
          <a:xfrm>
            <a:off x="503237" y="503239"/>
            <a:ext cx="8440738" cy="887412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612648">
              <a:defRPr sz="1675"/>
            </a:pPr>
            <a:r>
              <a:rPr lang="en-GB" sz="2400" dirty="0" smtClean="0"/>
              <a:t>CSG Confirmed New Migration Scenario</a:t>
            </a:r>
            <a:br>
              <a:rPr lang="en-GB" sz="2400" dirty="0" smtClean="0"/>
            </a:br>
            <a:r>
              <a:rPr lang="en-GB" sz="2000" dirty="0" smtClean="0">
                <a:solidFill>
                  <a:schemeClr val="tx1"/>
                </a:solidFill>
              </a:rPr>
              <a:t>Decision based on recent project achievements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9" name="Shape 865"/>
          <p:cNvSpPr>
            <a:spLocks noGrp="1"/>
          </p:cNvSpPr>
          <p:nvPr>
            <p:ph type="body" sz="half" idx="1"/>
          </p:nvPr>
        </p:nvSpPr>
        <p:spPr>
          <a:xfrm>
            <a:off x="503237" y="1628800"/>
            <a:ext cx="8137527" cy="441017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The CSG meeting on 02 February 2016 has confirmed the preferred new migration scenario based on recent project achievements, namely: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defRPr sz="1400"/>
            </a:pPr>
            <a:r>
              <a:rPr lang="en-GB" sz="1600" dirty="0" smtClean="0"/>
              <a:t>Successful Migration Weekend Dress Rehearsal of Wave 3 actors on 30/31 January 2016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defRPr sz="1400"/>
            </a:pPr>
            <a:r>
              <a:rPr lang="en-GB" sz="1600" dirty="0" smtClean="0"/>
              <a:t>Agreement on release and testing plan for Release 1.1.5 and 1.2  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defRPr sz="1400"/>
            </a:pPr>
            <a:r>
              <a:rPr lang="en-GB" sz="1600" dirty="0" smtClean="0"/>
              <a:t>Reduction of Wave 4 migration and operational risks due to Baltic CSDs switching to final wave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defRPr sz="1400"/>
            </a:pPr>
            <a:r>
              <a:rPr lang="en-GB" sz="1600" dirty="0" smtClean="0"/>
              <a:t>Transparency about CSD migration dependencies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The Eurosystem acknowledged that some migration dependencies can only be reduced and managed but not eliminated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endParaRPr lang="en-GB" sz="1000" dirty="0"/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endParaRPr lang="en-GB" sz="800" dirty="0"/>
          </a:p>
          <a:p>
            <a:pPr>
              <a:spcBef>
                <a:spcPts val="600"/>
              </a:spcBef>
              <a:spcAft>
                <a:spcPts val="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LuxCSD has adapted its migration plan accordingly</a:t>
            </a:r>
          </a:p>
          <a:p>
            <a:pPr>
              <a:spcBef>
                <a:spcPts val="600"/>
              </a:spcBef>
              <a:spcAft>
                <a:spcPts val="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Remaining migration risks will be constantly and jointly monitored by T2S Board and CSG. Governing Council approval is envisaged for 17 March 2016 </a:t>
            </a:r>
          </a:p>
        </p:txBody>
      </p:sp>
      <p:sp>
        <p:nvSpPr>
          <p:cNvPr id="2" name="Isosceles Triangle 1"/>
          <p:cNvSpPr/>
          <p:nvPr/>
        </p:nvSpPr>
        <p:spPr bwMode="auto">
          <a:xfrm rot="10800000">
            <a:off x="681028" y="4682297"/>
            <a:ext cx="7381875" cy="247648"/>
          </a:xfrm>
          <a:prstGeom prst="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4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91" y="502535"/>
            <a:ext cx="7413420" cy="1298575"/>
          </a:xfrm>
        </p:spPr>
        <p:txBody>
          <a:bodyPr/>
          <a:lstStyle/>
          <a:p>
            <a:r>
              <a:rPr lang="en-GB" sz="2400" dirty="0" smtClean="0"/>
              <a:t>Xact Web Portal: </a:t>
            </a:r>
            <a:r>
              <a:rPr lang="fr-FR" sz="2400" dirty="0" smtClean="0"/>
              <a:t>My </a:t>
            </a:r>
            <a:r>
              <a:rPr lang="fr-FR" sz="2400" dirty="0" err="1" smtClean="0"/>
              <a:t>Indicators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en-GB" sz="2000" b="0" kern="1200" dirty="0">
                <a:solidFill>
                  <a:srgbClr val="666666"/>
                </a:solidFill>
              </a:rPr>
              <a:t>All relevant </a:t>
            </a:r>
            <a:r>
              <a:rPr lang="en-GB" sz="2000" b="0" kern="1200" dirty="0" smtClean="0">
                <a:solidFill>
                  <a:srgbClr val="666666"/>
                </a:solidFill>
              </a:rPr>
              <a:t>quantitative information </a:t>
            </a:r>
            <a:r>
              <a:rPr lang="en-GB" sz="2000" b="0" kern="1200" dirty="0">
                <a:solidFill>
                  <a:srgbClr val="666666"/>
                </a:solidFill>
              </a:rPr>
              <a:t>on your activity with us </a:t>
            </a:r>
            <a:r>
              <a:rPr lang="en-GB" sz="2800" dirty="0">
                <a:solidFill>
                  <a:srgbClr val="666666"/>
                </a:solidFill>
              </a:rPr>
              <a:t/>
            </a:r>
            <a:br>
              <a:rPr lang="en-GB" sz="2800" dirty="0">
                <a:solidFill>
                  <a:srgbClr val="666666"/>
                </a:solidFill>
              </a:rPr>
            </a:br>
            <a:endParaRPr lang="fr-FR" dirty="0"/>
          </a:p>
        </p:txBody>
      </p:sp>
      <p:grpSp>
        <p:nvGrpSpPr>
          <p:cNvPr id="12" name="Group 11"/>
          <p:cNvGrpSpPr/>
          <p:nvPr/>
        </p:nvGrpSpPr>
        <p:grpSpPr>
          <a:xfrm>
            <a:off x="3100750" y="3969903"/>
            <a:ext cx="1856454" cy="490184"/>
            <a:chOff x="4876800" y="3440313"/>
            <a:chExt cx="1856454" cy="490184"/>
          </a:xfrm>
        </p:grpSpPr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6145263" y="3628872"/>
              <a:ext cx="587991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IN-Regular" pitchFamily="34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DIN-Regular" pitchFamily="34" charset="0"/>
                  <a:ea typeface="Times New Roman" pitchFamily="18" charset="0"/>
                  <a:cs typeface="Times New Roman" pitchFamily="18" charset="0"/>
                </a:rPr>
                <a:t>Query Item count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4876800" y="3440313"/>
              <a:ext cx="502721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alt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DIN-Regular" pitchFamily="34" charset="0"/>
                  <a:ea typeface="Times New Roman" pitchFamily="18" charset="0"/>
                  <a:cs typeface="Times New Roman" pitchFamily="18" charset="0"/>
                </a:rPr>
                <a:t>Query</a:t>
              </a:r>
              <a:r>
                <a:rPr kumimoji="0" lang="fr-CH" alt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DIN-Regular" pitchFamily="34" charset="0"/>
                  <a:ea typeface="Times New Roman" pitchFamily="18" charset="0"/>
                  <a:cs typeface="Times New Roman" pitchFamily="18" charset="0"/>
                </a:rPr>
                <a:t> Item Name</a:t>
              </a:r>
              <a:endParaRPr kumimoji="0" lang="fr-CH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Left Brace 6"/>
          <p:cNvSpPr/>
          <p:nvPr/>
        </p:nvSpPr>
        <p:spPr>
          <a:xfrm>
            <a:off x="3562196" y="3928627"/>
            <a:ext cx="82550" cy="3841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" name="Right Brace 7"/>
          <p:cNvSpPr/>
          <p:nvPr/>
        </p:nvSpPr>
        <p:spPr>
          <a:xfrm>
            <a:off x="4326825" y="4309628"/>
            <a:ext cx="59055" cy="20764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963307" y="1548751"/>
            <a:ext cx="3929868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2075" indent="-92075" algn="just">
              <a:buFontTx/>
              <a:buChar char="-"/>
            </a:pPr>
            <a:r>
              <a:rPr lang="en-GB" sz="1600" dirty="0" smtClean="0">
                <a:latin typeface="+mn-lt"/>
              </a:rPr>
              <a:t>“</a:t>
            </a:r>
            <a:r>
              <a:rPr lang="en-US" sz="1600" b="1" dirty="0" smtClean="0"/>
              <a:t>My Indicators </a:t>
            </a:r>
            <a:r>
              <a:rPr lang="en-US" sz="1600" dirty="0"/>
              <a:t>gives real-time </a:t>
            </a:r>
            <a:r>
              <a:rPr lang="en-US" sz="1600" dirty="0" smtClean="0"/>
              <a:t>metrics </a:t>
            </a:r>
            <a:r>
              <a:rPr lang="en-GB" sz="1600" dirty="0" smtClean="0"/>
              <a:t>about </a:t>
            </a:r>
            <a:r>
              <a:rPr lang="en-GB" sz="1600" dirty="0"/>
              <a:t>balances, events, </a:t>
            </a:r>
            <a:r>
              <a:rPr lang="en-GB" sz="1600" dirty="0" smtClean="0"/>
              <a:t>instructions </a:t>
            </a:r>
            <a:r>
              <a:rPr lang="en-US" sz="1600" dirty="0" smtClean="0"/>
              <a:t>and </a:t>
            </a:r>
            <a:r>
              <a:rPr lang="en-US" sz="1600" dirty="0"/>
              <a:t>currencies queries. </a:t>
            </a:r>
            <a:endParaRPr lang="en-US" sz="1600" dirty="0" smtClean="0"/>
          </a:p>
          <a:p>
            <a:pPr marL="92075" indent="-92075" algn="just">
              <a:buFontTx/>
              <a:buChar char="-"/>
            </a:pPr>
            <a:endParaRPr lang="en-US" sz="1600" dirty="0" smtClean="0"/>
          </a:p>
          <a:p>
            <a:pPr marL="92075" indent="-92075" algn="just">
              <a:buFontTx/>
              <a:buChar char="-"/>
            </a:pPr>
            <a:r>
              <a:rPr lang="en-US" sz="1600" dirty="0" smtClean="0"/>
              <a:t>The </a:t>
            </a:r>
            <a:r>
              <a:rPr lang="en-US" sz="1600" dirty="0"/>
              <a:t>panel </a:t>
            </a:r>
            <a:r>
              <a:rPr lang="en-US" sz="1600" dirty="0" smtClean="0"/>
              <a:t>is fully </a:t>
            </a:r>
            <a:r>
              <a:rPr lang="en-US" sz="1600" b="1" dirty="0" err="1" smtClean="0"/>
              <a:t>customisable</a:t>
            </a:r>
            <a:r>
              <a:rPr lang="en-US" sz="1600" dirty="0" smtClean="0"/>
              <a:t> </a:t>
            </a:r>
            <a:r>
              <a:rPr lang="en-US" sz="1600" dirty="0"/>
              <a:t>so you always </a:t>
            </a:r>
            <a:r>
              <a:rPr lang="en-US" sz="1600" dirty="0" smtClean="0"/>
              <a:t>stay on </a:t>
            </a:r>
            <a:r>
              <a:rPr lang="en-US" sz="1600" dirty="0"/>
              <a:t>top of the most important </a:t>
            </a:r>
            <a:r>
              <a:rPr lang="en-US" sz="1600" dirty="0" smtClean="0"/>
              <a:t>tasks. Clicking </a:t>
            </a:r>
            <a:r>
              <a:rPr lang="en-US" sz="1600" dirty="0"/>
              <a:t>on the number will take </a:t>
            </a:r>
            <a:r>
              <a:rPr lang="en-US" sz="1600" dirty="0" smtClean="0"/>
              <a:t>you straight </a:t>
            </a:r>
            <a:r>
              <a:rPr lang="en-US" sz="1600" dirty="0"/>
              <a:t>to the </a:t>
            </a:r>
            <a:r>
              <a:rPr lang="en-US" sz="1600" dirty="0" smtClean="0"/>
              <a:t>detailed information</a:t>
            </a:r>
            <a:r>
              <a:rPr lang="en-US" sz="1600" dirty="0"/>
              <a:t> </a:t>
            </a:r>
            <a:r>
              <a:rPr lang="en-GB" sz="1600" dirty="0" smtClean="0"/>
              <a:t>page</a:t>
            </a:r>
            <a:r>
              <a:rPr lang="en-GB" sz="1600" dirty="0" smtClean="0">
                <a:latin typeface="+mn-lt"/>
              </a:rPr>
              <a:t>.</a:t>
            </a:r>
            <a:endParaRPr lang="fr-CH" sz="1600" dirty="0" smtClean="0"/>
          </a:p>
          <a:p>
            <a:pPr>
              <a:spcAft>
                <a:spcPts val="0"/>
              </a:spcAft>
            </a:pPr>
            <a:endParaRPr lang="fr-CH" sz="1600" dirty="0" smtClean="0"/>
          </a:p>
          <a:p>
            <a:pPr>
              <a:spcAft>
                <a:spcPts val="0"/>
              </a:spcAft>
            </a:pPr>
            <a:endParaRPr lang="en-GB" sz="1600" dirty="0" smtClean="0"/>
          </a:p>
          <a:p>
            <a:pPr>
              <a:spcAft>
                <a:spcPts val="0"/>
              </a:spcAft>
            </a:pPr>
            <a:r>
              <a:rPr lang="en-GB" sz="1600" dirty="0" smtClean="0"/>
              <a:t>- “</a:t>
            </a:r>
            <a:r>
              <a:rPr lang="en-GB" sz="1600" b="1" dirty="0"/>
              <a:t>My Indicators</a:t>
            </a:r>
            <a:r>
              <a:rPr lang="en-GB" sz="1600" dirty="0"/>
              <a:t>” </a:t>
            </a:r>
            <a:r>
              <a:rPr lang="en-GB" sz="1600" dirty="0" smtClean="0"/>
              <a:t>will be available (via a drop-down list) for: </a:t>
            </a:r>
          </a:p>
          <a:p>
            <a:pPr marL="742950" lvl="1" indent="-285750">
              <a:spcAft>
                <a:spcPts val="0"/>
              </a:spcAft>
              <a:buFont typeface="Courier New"/>
              <a:buChar char="o"/>
            </a:pPr>
            <a:r>
              <a:rPr lang="en-GB" sz="1600" dirty="0" smtClean="0"/>
              <a:t>Settlement,</a:t>
            </a:r>
          </a:p>
          <a:p>
            <a:pPr marL="742950" lvl="1" indent="-285750">
              <a:spcAft>
                <a:spcPts val="0"/>
              </a:spcAft>
              <a:buFont typeface="Courier New"/>
              <a:buChar char="o"/>
            </a:pPr>
            <a:r>
              <a:rPr lang="en-GB" sz="1600" dirty="0" smtClean="0"/>
              <a:t>Asset Servicing,</a:t>
            </a:r>
          </a:p>
          <a:p>
            <a:pPr marL="742950" lvl="1" indent="-285750">
              <a:spcAft>
                <a:spcPts val="0"/>
              </a:spcAft>
              <a:buFont typeface="Courier New"/>
              <a:buChar char="o"/>
            </a:pPr>
            <a:r>
              <a:rPr lang="en-GB" sz="1600" dirty="0"/>
              <a:t>Collateral </a:t>
            </a:r>
            <a:r>
              <a:rPr lang="en-GB" sz="1600" dirty="0" smtClean="0"/>
              <a:t>management,</a:t>
            </a:r>
          </a:p>
          <a:p>
            <a:pPr marL="742950" lvl="1" indent="-285750">
              <a:spcAft>
                <a:spcPts val="0"/>
              </a:spcAft>
              <a:buFont typeface="Courier New"/>
              <a:buChar char="o"/>
            </a:pPr>
            <a:r>
              <a:rPr lang="en-GB" sz="1600" dirty="0"/>
              <a:t>Cash &amp; </a:t>
            </a:r>
            <a:r>
              <a:rPr lang="en-GB" sz="1600" dirty="0" smtClean="0"/>
              <a:t>Liquidity,</a:t>
            </a:r>
            <a:endParaRPr lang="en-GB" sz="1600" dirty="0"/>
          </a:p>
          <a:p>
            <a:pPr marL="742950" lvl="1" indent="-285750">
              <a:spcAft>
                <a:spcPts val="0"/>
              </a:spcAft>
              <a:buFont typeface="Courier New"/>
              <a:buChar char="o"/>
            </a:pPr>
            <a:r>
              <a:rPr lang="fr-CH" sz="1600" dirty="0" smtClean="0"/>
              <a:t>User management. </a:t>
            </a:r>
            <a:endParaRPr lang="en-GB" sz="1600" dirty="0"/>
          </a:p>
          <a:p>
            <a:pPr marL="742950" lvl="1" indent="-285750">
              <a:spcAft>
                <a:spcPts val="0"/>
              </a:spcAft>
              <a:buFont typeface="Courier New"/>
              <a:buChar char="o"/>
            </a:pPr>
            <a:endParaRPr lang="en-GB" sz="24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7989675" y="758334"/>
            <a:ext cx="1032273" cy="735014"/>
            <a:chOff x="1437590" y="1700808"/>
            <a:chExt cx="6220473" cy="4315498"/>
          </a:xfrm>
        </p:grpSpPr>
        <p:grpSp>
          <p:nvGrpSpPr>
            <p:cNvPr id="25" name="Group 24"/>
            <p:cNvGrpSpPr/>
            <p:nvPr/>
          </p:nvGrpSpPr>
          <p:grpSpPr>
            <a:xfrm>
              <a:off x="1437590" y="1700808"/>
              <a:ext cx="6220473" cy="4315498"/>
              <a:chOff x="1466168" y="1700808"/>
              <a:chExt cx="6220473" cy="4315498"/>
            </a:xfrm>
          </p:grpSpPr>
          <p:pic>
            <p:nvPicPr>
              <p:cNvPr id="27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0110" y="1700808"/>
                <a:ext cx="5732593" cy="42235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2018"/>
              <a:stretch/>
            </p:blipFill>
            <p:spPr bwMode="auto">
              <a:xfrm>
                <a:off x="1466168" y="5800121"/>
                <a:ext cx="6220473" cy="216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6" name="Picture 25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9642" y="2047459"/>
              <a:ext cx="4756484" cy="344846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17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38" y="1819397"/>
            <a:ext cx="2547882" cy="2941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4157" name="Picture 15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45" y="3946253"/>
            <a:ext cx="682079" cy="75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urved Up Arrow 12"/>
          <p:cNvSpPr/>
          <p:nvPr/>
        </p:nvSpPr>
        <p:spPr bwMode="auto">
          <a:xfrm>
            <a:off x="2081784" y="4732741"/>
            <a:ext cx="2005584" cy="542818"/>
          </a:xfrm>
          <a:prstGeom prst="curvedUpArrow">
            <a:avLst>
              <a:gd name="adj1" fmla="val 25000"/>
              <a:gd name="adj2" fmla="val 50000"/>
              <a:gd name="adj3" fmla="val 19946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4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90" y="502535"/>
            <a:ext cx="7495229" cy="1298575"/>
          </a:xfrm>
        </p:spPr>
        <p:txBody>
          <a:bodyPr/>
          <a:lstStyle/>
          <a:p>
            <a:r>
              <a:rPr lang="en-GB" sz="2400" dirty="0" smtClean="0"/>
              <a:t>Xact Web Portal: </a:t>
            </a:r>
            <a:r>
              <a:rPr lang="fr-FR" sz="2400" dirty="0" err="1" smtClean="0"/>
              <a:t>My</a:t>
            </a:r>
            <a:r>
              <a:rPr lang="fr-FR" sz="2400" dirty="0" smtClean="0"/>
              <a:t> </a:t>
            </a:r>
            <a:r>
              <a:rPr lang="fr-FR" sz="2400" dirty="0" err="1" smtClean="0"/>
              <a:t>Calendar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en-GB" sz="1900" b="0" kern="1200" dirty="0" smtClean="0">
                <a:solidFill>
                  <a:srgbClr val="666666"/>
                </a:solidFill>
              </a:rPr>
              <a:t>Your CA, Income, Proxy Voting, Tax certificates events </a:t>
            </a:r>
            <a:r>
              <a:rPr lang="en-GB" sz="1900" b="0" kern="1200" dirty="0">
                <a:solidFill>
                  <a:srgbClr val="666666"/>
                </a:solidFill>
              </a:rPr>
              <a:t>forecast </a:t>
            </a:r>
            <a:r>
              <a:rPr lang="en-GB" sz="1900" b="0" kern="1200" dirty="0" smtClean="0">
                <a:solidFill>
                  <a:srgbClr val="666666"/>
                </a:solidFill>
              </a:rPr>
              <a:t>in different </a:t>
            </a:r>
            <a:r>
              <a:rPr lang="en-GB" sz="1900" b="0" kern="1200" dirty="0">
                <a:solidFill>
                  <a:srgbClr val="666666"/>
                </a:solidFill>
              </a:rPr>
              <a:t>configurable </a:t>
            </a:r>
            <a:r>
              <a:rPr lang="en-GB" sz="1900" b="0" kern="1200" dirty="0" smtClean="0">
                <a:solidFill>
                  <a:srgbClr val="666666"/>
                </a:solidFill>
              </a:rPr>
              <a:t>views</a:t>
            </a:r>
            <a:endParaRPr lang="fr-FR" sz="1900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890406" y="1925994"/>
            <a:ext cx="3875088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71450" indent="-171450">
              <a:buFontTx/>
              <a:buChar char="-"/>
            </a:pPr>
            <a:r>
              <a:rPr lang="en-GB" sz="1600" dirty="0"/>
              <a:t>“My calendar” will provide an overview of the number of </a:t>
            </a:r>
            <a:r>
              <a:rPr lang="en-GB" sz="1600" dirty="0" smtClean="0"/>
              <a:t>events per day that </a:t>
            </a:r>
            <a:r>
              <a:rPr lang="en-GB" sz="1600" dirty="0"/>
              <a:t>will occur during a specific </a:t>
            </a:r>
            <a:r>
              <a:rPr lang="en-GB" sz="1600" dirty="0" smtClean="0"/>
              <a:t>month.</a:t>
            </a:r>
            <a:endParaRPr lang="en-GB" sz="1600" dirty="0"/>
          </a:p>
          <a:p>
            <a:pPr marL="171450" indent="-171450">
              <a:buFontTx/>
              <a:buChar char="-"/>
            </a:pPr>
            <a:endParaRPr lang="en-GB" sz="1600" dirty="0" smtClean="0"/>
          </a:p>
          <a:p>
            <a:pPr marL="171450" indent="-171450">
              <a:buFontTx/>
              <a:buChar char="-"/>
            </a:pPr>
            <a:r>
              <a:rPr lang="en-GB" sz="1600" dirty="0" smtClean="0"/>
              <a:t>The information will be available via </a:t>
            </a:r>
            <a:r>
              <a:rPr lang="en-GB" sz="1600" dirty="0"/>
              <a:t>calendar and graphical </a:t>
            </a:r>
            <a:r>
              <a:rPr lang="en-GB" sz="1600" dirty="0" smtClean="0"/>
              <a:t>views.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You will be able to configure and set up your own queries.</a:t>
            </a:r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r>
              <a:rPr lang="en-GB" sz="1600" dirty="0"/>
              <a:t>“My calendar” will allow you to anticipate your upcoming workload and to follow the events based on your specific business priorities (e.g. all events for a specific account, Dutch auctions for all accounts</a:t>
            </a:r>
            <a:r>
              <a:rPr lang="en-GB" sz="1600" dirty="0" smtClean="0"/>
              <a:t>…)</a:t>
            </a:r>
            <a:endParaRPr lang="en-GB" sz="1600" dirty="0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28600" y="702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989675" y="758334"/>
            <a:ext cx="1032273" cy="735014"/>
            <a:chOff x="1437590" y="1700808"/>
            <a:chExt cx="6220473" cy="4315498"/>
          </a:xfrm>
        </p:grpSpPr>
        <p:grpSp>
          <p:nvGrpSpPr>
            <p:cNvPr id="19" name="Group 18"/>
            <p:cNvGrpSpPr/>
            <p:nvPr/>
          </p:nvGrpSpPr>
          <p:grpSpPr>
            <a:xfrm>
              <a:off x="1437590" y="1700808"/>
              <a:ext cx="6220473" cy="4315498"/>
              <a:chOff x="1466168" y="1700808"/>
              <a:chExt cx="6220473" cy="4315498"/>
            </a:xfrm>
          </p:grpSpPr>
          <p:pic>
            <p:nvPicPr>
              <p:cNvPr id="21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0110" y="1700808"/>
                <a:ext cx="5732593" cy="42235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2018"/>
              <a:stretch/>
            </p:blipFill>
            <p:spPr bwMode="auto">
              <a:xfrm>
                <a:off x="1466168" y="5800121"/>
                <a:ext cx="6220473" cy="216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" name="Picture 19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9642" y="2047459"/>
              <a:ext cx="4756484" cy="344846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91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71" y="1651758"/>
            <a:ext cx="3691890" cy="1687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7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55" y="3099070"/>
            <a:ext cx="3014061" cy="1645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70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240" y="4586764"/>
            <a:ext cx="2977968" cy="162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77970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68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506803"/>
            <a:ext cx="8137525" cy="1298575"/>
          </a:xfrm>
        </p:spPr>
        <p:txBody>
          <a:bodyPr/>
          <a:lstStyle/>
          <a:p>
            <a:r>
              <a:rPr lang="en-GB" sz="2400" dirty="0" smtClean="0"/>
              <a:t>Xact Web Portal: </a:t>
            </a:r>
            <a:r>
              <a:rPr lang="fr-FR" sz="2400" dirty="0" err="1" smtClean="0"/>
              <a:t>My</a:t>
            </a:r>
            <a:r>
              <a:rPr lang="fr-FR" sz="2400" dirty="0" smtClean="0"/>
              <a:t> </a:t>
            </a:r>
            <a:r>
              <a:rPr lang="fr-FR" sz="2400" dirty="0" err="1" smtClean="0"/>
              <a:t>Tasks</a:t>
            </a:r>
            <a:r>
              <a:rPr lang="fr-FR" sz="2400" dirty="0" smtClean="0"/>
              <a:t>, </a:t>
            </a:r>
            <a:r>
              <a:rPr lang="fr-FR" sz="2400" dirty="0" err="1" smtClean="0"/>
              <a:t>My</a:t>
            </a:r>
            <a:r>
              <a:rPr lang="fr-FR" sz="2400" dirty="0" smtClean="0"/>
              <a:t> </a:t>
            </a:r>
            <a:r>
              <a:rPr lang="fr-FR" sz="2400" dirty="0" err="1" smtClean="0"/>
              <a:t>Alerts</a:t>
            </a:r>
            <a:r>
              <a:rPr lang="fr-FR" sz="2400" dirty="0" smtClean="0"/>
              <a:t>, </a:t>
            </a:r>
            <a:r>
              <a:rPr lang="fr-FR" sz="2400" dirty="0" err="1" smtClean="0"/>
              <a:t>My</a:t>
            </a:r>
            <a:r>
              <a:rPr lang="fr-FR" sz="2400" dirty="0" smtClean="0"/>
              <a:t> </a:t>
            </a:r>
            <a:r>
              <a:rPr lang="fr-FR" sz="2400" dirty="0" err="1" smtClean="0"/>
              <a:t>Queries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000" b="0" kern="1200" dirty="0" err="1">
                <a:solidFill>
                  <a:srgbClr val="666666"/>
                </a:solidFill>
              </a:rPr>
              <a:t>Your</a:t>
            </a:r>
            <a:r>
              <a:rPr lang="fr-FR" sz="2000" b="0" kern="1200" dirty="0">
                <a:solidFill>
                  <a:srgbClr val="666666"/>
                </a:solidFill>
              </a:rPr>
              <a:t> </a:t>
            </a:r>
            <a:r>
              <a:rPr lang="fr-FR" sz="2000" b="0" kern="1200" dirty="0" smtClean="0">
                <a:solidFill>
                  <a:srgbClr val="666666"/>
                </a:solidFill>
              </a:rPr>
              <a:t>(</a:t>
            </a:r>
            <a:r>
              <a:rPr lang="fr-FR" sz="2000" b="0" kern="1200" dirty="0">
                <a:solidFill>
                  <a:srgbClr val="666666"/>
                </a:solidFill>
              </a:rPr>
              <a:t>ur</a:t>
            </a:r>
            <a:r>
              <a:rPr lang="fr-FR" sz="2000" b="0" kern="1200" dirty="0" smtClean="0">
                <a:solidFill>
                  <a:srgbClr val="666666"/>
                </a:solidFill>
              </a:rPr>
              <a:t>gent) ¨to </a:t>
            </a:r>
            <a:r>
              <a:rPr lang="fr-FR" sz="2000" b="0" kern="1200" dirty="0">
                <a:solidFill>
                  <a:srgbClr val="666666"/>
                </a:solidFill>
              </a:rPr>
              <a:t>do </a:t>
            </a:r>
            <a:r>
              <a:rPr lang="fr-FR" sz="2000" b="0" kern="1200" dirty="0" err="1">
                <a:solidFill>
                  <a:srgbClr val="666666"/>
                </a:solidFill>
              </a:rPr>
              <a:t>list</a:t>
            </a:r>
            <a:r>
              <a:rPr lang="fr-FR" sz="2000" b="0" kern="1200" dirty="0">
                <a:solidFill>
                  <a:srgbClr val="666666"/>
                </a:solidFill>
              </a:rPr>
              <a:t>¨ </a:t>
            </a:r>
            <a:r>
              <a:rPr lang="fr-FR" sz="2000" b="0" kern="1200" dirty="0" err="1" smtClean="0">
                <a:solidFill>
                  <a:srgbClr val="666666"/>
                </a:solidFill>
              </a:rPr>
              <a:t>across</a:t>
            </a:r>
            <a:r>
              <a:rPr lang="fr-FR" sz="2000" b="0" kern="1200" dirty="0" smtClean="0">
                <a:solidFill>
                  <a:srgbClr val="666666"/>
                </a:solidFill>
              </a:rPr>
              <a:t> </a:t>
            </a:r>
            <a:r>
              <a:rPr lang="en-GB" sz="2000" b="0" kern="1200" dirty="0">
                <a:solidFill>
                  <a:srgbClr val="666666"/>
                </a:solidFill>
              </a:rPr>
              <a:t>ICSD and CSDs</a:t>
            </a:r>
            <a:endParaRPr lang="fr-FR" sz="2000" b="0" kern="1200" dirty="0">
              <a:solidFill>
                <a:srgbClr val="666666"/>
              </a:solidFill>
            </a:endParaRP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494771" y="2162905"/>
            <a:ext cx="8208962" cy="4202649"/>
          </a:xfrm>
          <a:prstGeom prst="rect">
            <a:avLst/>
          </a:prstGeom>
        </p:spPr>
        <p:txBody>
          <a:bodyPr/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3763" indent="-26352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301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70973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1177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749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321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893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465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Clr>
                <a:schemeClr val="tx1"/>
              </a:buClr>
              <a:buFontTx/>
              <a:buChar char="−"/>
            </a:pPr>
            <a:endParaRPr lang="en-US" sz="1600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4318440" y="4660106"/>
            <a:ext cx="4219410" cy="1080294"/>
          </a:xfrm>
          <a:prstGeom prst="rect">
            <a:avLst/>
          </a:prstGeom>
        </p:spPr>
        <p:txBody>
          <a:bodyPr/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3763" indent="-26352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301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70973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1177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749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321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893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465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177800" indent="-177800" algn="just">
              <a:buNone/>
              <a:tabLst>
                <a:tab pos="177800" algn="l"/>
              </a:tabLst>
            </a:pPr>
            <a:r>
              <a:rPr lang="en-US" sz="1600" b="1" dirty="0" smtClean="0"/>
              <a:t>- 	</a:t>
            </a:r>
            <a:r>
              <a:rPr lang="en-US" sz="1600" dirty="0" smtClean="0"/>
              <a:t>By </a:t>
            </a:r>
            <a:r>
              <a:rPr lang="en-US" sz="1600" dirty="0"/>
              <a:t>clicking on one of the </a:t>
            </a:r>
            <a:r>
              <a:rPr lang="en-US" sz="1600" b="1" dirty="0" smtClean="0"/>
              <a:t>Queries</a:t>
            </a:r>
            <a:r>
              <a:rPr lang="en-US" sz="1600" dirty="0" smtClean="0"/>
              <a:t> </a:t>
            </a:r>
            <a:r>
              <a:rPr lang="en-US" sz="1600" dirty="0"/>
              <a:t>displayed, </a:t>
            </a:r>
            <a:r>
              <a:rPr lang="en-US" sz="1600" dirty="0" smtClean="0"/>
              <a:t>you will be redirected </a:t>
            </a:r>
            <a:r>
              <a:rPr lang="en-US" sz="1600" dirty="0"/>
              <a:t>to the </a:t>
            </a:r>
            <a:r>
              <a:rPr lang="en-US" sz="1600" dirty="0" smtClean="0"/>
              <a:t>corresponding list view where the results of the query will be displayed.</a:t>
            </a:r>
            <a:endParaRPr lang="en-GB" sz="1600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3519862" y="3054926"/>
            <a:ext cx="5123421" cy="1062210"/>
          </a:xfrm>
          <a:prstGeom prst="rect">
            <a:avLst/>
          </a:prstGeom>
        </p:spPr>
        <p:txBody>
          <a:bodyPr/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3763" indent="-26352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301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70973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1177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749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321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893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465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177800" indent="-177800" algn="just">
              <a:buNone/>
              <a:tabLst>
                <a:tab pos="177800" algn="l"/>
              </a:tabLst>
            </a:pPr>
            <a:r>
              <a:rPr lang="en-US" sz="1600" dirty="0" smtClean="0"/>
              <a:t>- 	All Users will have </a:t>
            </a:r>
            <a:r>
              <a:rPr lang="en-US" sz="1600" dirty="0"/>
              <a:t>access to </a:t>
            </a:r>
            <a:r>
              <a:rPr lang="en-US" sz="1600" b="1" dirty="0" smtClean="0"/>
              <a:t>My</a:t>
            </a:r>
            <a:r>
              <a:rPr lang="en-US" sz="1600" dirty="0" smtClean="0"/>
              <a:t> </a:t>
            </a:r>
            <a:r>
              <a:rPr lang="en-US" sz="1600" b="1" dirty="0" smtClean="0"/>
              <a:t>Alerts. </a:t>
            </a:r>
            <a:r>
              <a:rPr lang="en-US" sz="1600" dirty="0" smtClean="0"/>
              <a:t>It will allow to see alerts generated by the Business </a:t>
            </a:r>
            <a:r>
              <a:rPr lang="en-GB" sz="1600" dirty="0" smtClean="0"/>
              <a:t>Monitoring Centre, and alerts generated by others services (User</a:t>
            </a:r>
            <a:r>
              <a:rPr lang="en-GB" sz="1600" dirty="0"/>
              <a:t> Management, Asset Servicing</a:t>
            </a:r>
            <a:r>
              <a:rPr lang="en-GB" sz="1600" dirty="0" smtClean="0"/>
              <a:t>…). </a:t>
            </a:r>
            <a:endParaRPr lang="en-GB" sz="1600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3203082" y="1965575"/>
            <a:ext cx="5326748" cy="918194"/>
          </a:xfrm>
          <a:prstGeom prst="rect">
            <a:avLst/>
          </a:prstGeom>
        </p:spPr>
        <p:txBody>
          <a:bodyPr/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3763" indent="-26352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301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70973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1177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749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321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893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465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177800" indent="-177800" algn="just">
              <a:buNone/>
              <a:tabLst>
                <a:tab pos="177800" algn="l"/>
              </a:tabLst>
            </a:pPr>
            <a:r>
              <a:rPr lang="en-US" sz="1600" b="1" dirty="0" smtClean="0"/>
              <a:t>- 	My</a:t>
            </a:r>
            <a:r>
              <a:rPr lang="en-US" sz="1600" dirty="0" smtClean="0"/>
              <a:t> </a:t>
            </a:r>
            <a:r>
              <a:rPr lang="en-US" sz="1600" b="1" dirty="0" smtClean="0"/>
              <a:t>Tasks </a:t>
            </a:r>
            <a:r>
              <a:rPr lang="en-US" sz="1600" dirty="0" smtClean="0"/>
              <a:t>is a highly </a:t>
            </a:r>
            <a:r>
              <a:rPr lang="en-US" sz="1600" dirty="0" err="1" smtClean="0"/>
              <a:t>customisable</a:t>
            </a:r>
            <a:r>
              <a:rPr lang="en-US" sz="1600" dirty="0" smtClean="0"/>
              <a:t> </a:t>
            </a:r>
            <a:r>
              <a:rPr lang="en-US" sz="1600" dirty="0"/>
              <a:t>workflow engine to help </a:t>
            </a:r>
            <a:r>
              <a:rPr lang="en-US" sz="1600" dirty="0" smtClean="0"/>
              <a:t>you to manage your </a:t>
            </a:r>
            <a:r>
              <a:rPr lang="en-US" sz="1600" dirty="0"/>
              <a:t>internal approvals </a:t>
            </a:r>
            <a:r>
              <a:rPr lang="en-US" sz="1600" dirty="0" smtClean="0"/>
              <a:t>process (e.g. ‘’I need to authorize a CA instruction’’).</a:t>
            </a:r>
            <a:endParaRPr lang="en-GB" sz="1600" dirty="0"/>
          </a:p>
        </p:txBody>
      </p:sp>
      <p:pic>
        <p:nvPicPr>
          <p:cNvPr id="386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35" y="1664766"/>
            <a:ext cx="1887005" cy="181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6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242" y="2980021"/>
            <a:ext cx="1896223" cy="180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6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733" y="4328783"/>
            <a:ext cx="1921729" cy="184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7989675" y="758334"/>
            <a:ext cx="1032273" cy="735014"/>
            <a:chOff x="1437590" y="1700808"/>
            <a:chExt cx="6220473" cy="4315498"/>
          </a:xfrm>
        </p:grpSpPr>
        <p:grpSp>
          <p:nvGrpSpPr>
            <p:cNvPr id="26" name="Group 25"/>
            <p:cNvGrpSpPr/>
            <p:nvPr/>
          </p:nvGrpSpPr>
          <p:grpSpPr>
            <a:xfrm>
              <a:off x="1437590" y="1700808"/>
              <a:ext cx="6220473" cy="4315498"/>
              <a:chOff x="1466168" y="1700808"/>
              <a:chExt cx="6220473" cy="4315498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0110" y="1700808"/>
                <a:ext cx="5732593" cy="42235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2018"/>
              <a:stretch/>
            </p:blipFill>
            <p:spPr bwMode="auto">
              <a:xfrm>
                <a:off x="1466168" y="5800121"/>
                <a:ext cx="6220473" cy="216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7" name="Picture 26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9642" y="2047459"/>
              <a:ext cx="4756484" cy="344846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205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11188" y="1916113"/>
            <a:ext cx="822166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u="sng" dirty="0" smtClean="0"/>
          </a:p>
          <a:p>
            <a:r>
              <a:rPr lang="en-US" sz="1200" u="sng" dirty="0" smtClean="0"/>
              <a:t>Instruction </a:t>
            </a:r>
            <a:r>
              <a:rPr lang="en-US" sz="1200" u="sng" dirty="0"/>
              <a:t>Linking: </a:t>
            </a:r>
            <a:r>
              <a:rPr lang="en-US" sz="1200" dirty="0" smtClean="0"/>
              <a:t>(block LINK)</a:t>
            </a:r>
          </a:p>
          <a:p>
            <a:pPr>
              <a:buNone/>
            </a:pPr>
            <a:r>
              <a:rPr lang="pt-PT" sz="1200" dirty="0" smtClean="0"/>
              <a:t>:22F::LINK/[8c]/</a:t>
            </a:r>
            <a:r>
              <a:rPr lang="pt-PT" sz="1200" b="1" dirty="0" smtClean="0"/>
              <a:t>4!c</a:t>
            </a:r>
            <a:r>
              <a:rPr lang="pt-PT" sz="1200" dirty="0" smtClean="0"/>
              <a:t>   with </a:t>
            </a:r>
            <a:r>
              <a:rPr lang="en-US" sz="1200" dirty="0" smtClean="0"/>
              <a:t>BEFO, AFTE, WITH</a:t>
            </a:r>
            <a:endParaRPr lang="pt-PT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u="sng" dirty="0"/>
              <a:t>Partial settlement:</a:t>
            </a:r>
          </a:p>
          <a:p>
            <a:pPr marL="0" indent="0">
              <a:buNone/>
            </a:pPr>
            <a:r>
              <a:rPr lang="en-US" sz="1200" dirty="0"/>
              <a:t>The partial settlement indicator can be provided in block SETDET via the field </a:t>
            </a:r>
          </a:p>
          <a:p>
            <a:pPr marL="0" indent="0">
              <a:buNone/>
            </a:pPr>
            <a:r>
              <a:rPr lang="en-US" sz="1200" dirty="0"/>
              <a:t>22F::</a:t>
            </a:r>
            <a:r>
              <a:rPr lang="pt-PT" sz="1200" dirty="0"/>
              <a:t>STCO/[8c]/</a:t>
            </a:r>
            <a:r>
              <a:rPr lang="pt-PT" sz="1200" b="1" dirty="0"/>
              <a:t>4!c</a:t>
            </a:r>
            <a:r>
              <a:rPr lang="pt-PT" sz="1200" dirty="0"/>
              <a:t>  </a:t>
            </a:r>
            <a:r>
              <a:rPr lang="en-US" sz="1200" dirty="0"/>
              <a:t>with the following codes: NPAR ,COEX/PARC / COEX/PARQ / PART </a:t>
            </a:r>
          </a:p>
          <a:p>
            <a:pPr>
              <a:buNone/>
            </a:pPr>
            <a:r>
              <a:rPr lang="fr-FR" sz="1200" dirty="0"/>
              <a:t>New  codes NPAR ;PART;  COEX/PARC ; COEX/PARQ ; NOMC;  COEX /ADEA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u="sng" dirty="0"/>
              <a:t>Priority Indicator:</a:t>
            </a:r>
          </a:p>
          <a:p>
            <a:pPr marL="0" indent="0">
              <a:buNone/>
            </a:pPr>
            <a:r>
              <a:rPr lang="en-US" sz="1200" dirty="0"/>
              <a:t>The Following values can be indicated in field  :22F::</a:t>
            </a:r>
            <a:r>
              <a:rPr lang="pt-PT" sz="1200" dirty="0"/>
              <a:t>PRIR//</a:t>
            </a:r>
            <a:r>
              <a:rPr lang="pt-PT" sz="1200" b="1" dirty="0"/>
              <a:t>4!c</a:t>
            </a:r>
            <a:r>
              <a:rPr lang="pt-PT" sz="1200" dirty="0"/>
              <a:t> (block TRADDET) </a:t>
            </a:r>
            <a:endParaRPr lang="en-US" sz="1200" dirty="0"/>
          </a:p>
          <a:p>
            <a:pPr>
              <a:buFont typeface="Wingdings" pitchFamily="2" charset="2"/>
              <a:buChar char="§"/>
            </a:pPr>
            <a:r>
              <a:rPr lang="en-US" sz="1200" dirty="0"/>
              <a:t>'0003' = High priority</a:t>
            </a:r>
          </a:p>
          <a:p>
            <a:pPr>
              <a:buFont typeface="Wingdings" pitchFamily="2" charset="2"/>
              <a:buChar char="§"/>
            </a:pPr>
            <a:r>
              <a:rPr lang="en-US" sz="1200" dirty="0"/>
              <a:t>'0004' = Normal priority</a:t>
            </a:r>
          </a:p>
          <a:p>
            <a:pPr>
              <a:buNone/>
            </a:pPr>
            <a:endParaRPr lang="en-US" sz="1200" dirty="0"/>
          </a:p>
          <a:p>
            <a:pPr marL="0" indent="0">
              <a:buNone/>
            </a:pPr>
            <a:r>
              <a:rPr lang="pt-PT" sz="1200" u="sng" dirty="0"/>
              <a:t>Trade Transaction  Condition Indicator</a:t>
            </a:r>
            <a:r>
              <a:rPr lang="pt-PT" sz="1200" dirty="0"/>
              <a:t> providing the ex/cum coupon indicators may be provided (block TRADDET)  in field:</a:t>
            </a:r>
          </a:p>
          <a:p>
            <a:pPr>
              <a:buNone/>
            </a:pPr>
            <a:r>
              <a:rPr lang="pt-PT" sz="1200" dirty="0"/>
              <a:t>:22F::TTCO//</a:t>
            </a:r>
            <a:r>
              <a:rPr lang="pt-PT" sz="1200" b="1" dirty="0"/>
              <a:t>4!c </a:t>
            </a:r>
            <a:r>
              <a:rPr lang="pt-PT" sz="1200" dirty="0"/>
              <a:t>  with XCPN; CCPN </a:t>
            </a:r>
            <a:endParaRPr lang="pt-PT" sz="1200" dirty="0" smtClean="0"/>
          </a:p>
          <a:p>
            <a:pPr>
              <a:buNone/>
            </a:pPr>
            <a:endParaRPr lang="pt-PT" sz="1200" dirty="0" smtClean="0"/>
          </a:p>
          <a:p>
            <a:pPr>
              <a:buNone/>
            </a:pPr>
            <a:endParaRPr lang="pt-PT" sz="1200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96119" y="503238"/>
            <a:ext cx="7849245" cy="1008062"/>
          </a:xfrm>
        </p:spPr>
        <p:txBody>
          <a:bodyPr/>
          <a:lstStyle/>
          <a:p>
            <a:r>
              <a:rPr lang="pt-PT" sz="2400" dirty="0" smtClean="0"/>
              <a:t>ISO15022 Inbound </a:t>
            </a:r>
            <a:r>
              <a:rPr lang="pt-PT" sz="2400" dirty="0"/>
              <a:t>Message Specifications for Settlement in </a:t>
            </a:r>
            <a:r>
              <a:rPr lang="pt-PT" sz="2400" dirty="0" smtClean="0"/>
              <a:t>T2S </a:t>
            </a:r>
            <a:r>
              <a:rPr lang="pt-PT" sz="1600" dirty="0" smtClean="0"/>
              <a:t>(MT 54x)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84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Object 4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8040628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504000" y="1297749"/>
            <a:ext cx="8172450" cy="348171"/>
          </a:xfrm>
        </p:spPr>
        <p:txBody>
          <a:bodyPr/>
          <a:lstStyle/>
          <a:p>
            <a:pPr>
              <a:buClr>
                <a:srgbClr val="FF6600"/>
              </a:buClr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List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of message types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that will be used by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LuxCSD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188" y="6361317"/>
            <a:ext cx="65254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2563" indent="-182563" fontAlgn="base">
              <a:spcBef>
                <a:spcPct val="0"/>
              </a:spcBef>
              <a:spcAft>
                <a:spcPct val="0"/>
              </a:spcAft>
              <a:buFont typeface="+mj-lt"/>
              <a:buAutoNum type="arabicParenR"/>
            </a:pPr>
            <a:r>
              <a:rPr lang="en-GB" sz="800" dirty="0">
                <a:solidFill>
                  <a:srgbClr val="666666"/>
                </a:solidFill>
              </a:rPr>
              <a:t>Only available for CSD customers</a:t>
            </a:r>
          </a:p>
          <a:p>
            <a:pPr marL="182563" indent="-182563" fontAlgn="base">
              <a:spcBef>
                <a:spcPct val="0"/>
              </a:spcBef>
              <a:spcAft>
                <a:spcPct val="0"/>
              </a:spcAft>
              <a:buFont typeface="+mj-lt"/>
              <a:buAutoNum type="arabicParenR"/>
            </a:pPr>
            <a:r>
              <a:rPr lang="en-GB" sz="800" dirty="0">
                <a:solidFill>
                  <a:srgbClr val="666666"/>
                </a:solidFill>
              </a:rPr>
              <a:t>Mainly used for CSD processing of CCP netting results and cash payments for Corporate Action-/Income events</a:t>
            </a:r>
            <a:endParaRPr lang="en-GB" sz="800" i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4000" y="653832"/>
            <a:ext cx="219803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500" b="1" dirty="0">
                <a:solidFill>
                  <a:schemeClr val="tx2"/>
                </a:solidFill>
                <a:latin typeface="+mj-lt"/>
              </a:rPr>
              <a:t>Connectivity</a:t>
            </a:r>
            <a:r>
              <a:rPr lang="en-GB" sz="2500" dirty="0">
                <a:solidFill>
                  <a:schemeClr val="tx2"/>
                </a:solidFill>
                <a:latin typeface="+mj-lt"/>
              </a:rPr>
              <a:t> 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941961"/>
              </p:ext>
            </p:extLst>
          </p:nvPr>
        </p:nvGraphicFramePr>
        <p:xfrm>
          <a:off x="542767" y="2249308"/>
          <a:ext cx="8064498" cy="3638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9705"/>
                <a:gridCol w="1832841"/>
                <a:gridCol w="733136"/>
                <a:gridCol w="733136"/>
                <a:gridCol w="733136"/>
                <a:gridCol w="733136"/>
                <a:gridCol w="733136"/>
                <a:gridCol w="733136"/>
                <a:gridCol w="733136"/>
              </a:tblGrid>
              <a:tr h="399600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ISO standard</a:t>
                      </a:r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Message function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Instruction type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</a:tr>
              <a:tr h="399600">
                <a:tc v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v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RFoP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RvP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DFoP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DvP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DwP</a:t>
                      </a:r>
                      <a:r>
                        <a:rPr lang="en-US" sz="1400" b="1" u="none" strike="noStrike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400" b="1" i="0" u="none" strike="noStrike" baseline="30000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RwP</a:t>
                      </a:r>
                      <a:r>
                        <a:rPr lang="en-US" sz="1400" b="1" u="none" strike="noStrike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PFoD</a:t>
                      </a:r>
                      <a:r>
                        <a:rPr lang="en-US" sz="1400" b="1" u="none" strike="noStrike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1,2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</a:tr>
              <a:tr h="720000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ISO 15022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smtClean="0">
                          <a:effectLst/>
                        </a:rPr>
                        <a:t>All </a:t>
                      </a:r>
                    </a:p>
                    <a:p>
                      <a:pPr algn="l" fontAlgn="t"/>
                      <a:r>
                        <a:rPr lang="en-US" sz="1400" u="none" strike="noStrike" dirty="0" smtClean="0">
                          <a:effectLst/>
                        </a:rPr>
                        <a:t>(New message, Cancellation, Pre-advice)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MT540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MT541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MT542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MT543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MT543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MT541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MT541/ </a:t>
                      </a:r>
                      <a:r>
                        <a:rPr lang="en-US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MT543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>
                          <a:effectLst/>
                        </a:rPr>
                        <a:t>Transaction Processing </a:t>
                      </a:r>
                      <a:r>
                        <a:rPr lang="en-US" sz="1400" u="none" strike="noStrike" dirty="0" smtClean="0">
                          <a:effectLst/>
                        </a:rPr>
                        <a:t>Command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MT530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9600"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ISO 20022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>
                          <a:effectLst/>
                        </a:rPr>
                        <a:t>New Message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smtClean="0">
                          <a:effectLst/>
                        </a:rPr>
                        <a:t>sese.023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9600">
                <a:tc vMerge="1">
                  <a:txBody>
                    <a:bodyPr/>
                    <a:lstStyle/>
                    <a:p>
                      <a:pPr algn="l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108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>
                          <a:effectLst/>
                        </a:rPr>
                        <a:t>Cancellation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fr-FR" sz="1400" u="none" strike="noStrike" dirty="0" smtClean="0">
                          <a:effectLst/>
                        </a:rPr>
                        <a:t>sese.020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9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>
                          <a:effectLst/>
                        </a:rPr>
                        <a:t>Modification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smtClean="0">
                          <a:effectLst/>
                        </a:rPr>
                        <a:t>sese.030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42767" y="1941531"/>
            <a:ext cx="3223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b="1" dirty="0">
                <a:solidFill>
                  <a:schemeClr val="bg1">
                    <a:lumMod val="50000"/>
                  </a:schemeClr>
                </a:solidFill>
              </a:rPr>
              <a:t>Settlement message types: 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gray"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C924DD9E-8001-43B8-B6BB-16AD324790E9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415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Object 4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2463703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434142"/>
              </p:ext>
            </p:extLst>
          </p:nvPr>
        </p:nvGraphicFramePr>
        <p:xfrm>
          <a:off x="628968" y="1530636"/>
          <a:ext cx="8143874" cy="45576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0529"/>
                <a:gridCol w="2043833"/>
                <a:gridCol w="547400"/>
                <a:gridCol w="740352"/>
                <a:gridCol w="740352"/>
                <a:gridCol w="740352"/>
                <a:gridCol w="740352"/>
                <a:gridCol w="740352"/>
                <a:gridCol w="740352"/>
              </a:tblGrid>
              <a:tr h="380809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ISO standard 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Message function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Instruction type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</a:tr>
              <a:tr h="380809">
                <a:tc v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 vMerge="1"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83" marR="5583" marT="5583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RFoP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RvP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DFoP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DvP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DwP</a:t>
                      </a:r>
                      <a:r>
                        <a:rPr lang="en-US" sz="1000" b="1" u="none" strike="noStrike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RwP</a:t>
                      </a:r>
                      <a:r>
                        <a:rPr lang="en-US" sz="1000" b="1" u="none" strike="noStrike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PFoD</a:t>
                      </a:r>
                      <a:r>
                        <a:rPr lang="en-US" sz="1000" b="1" u="none" strike="noStrike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1,2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solidFill>
                      <a:schemeClr val="tx2"/>
                    </a:solidFill>
                  </a:tcPr>
                </a:tc>
              </a:tr>
              <a:tr h="316769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15022</a:t>
                      </a:r>
                      <a:endParaRPr lang="en-US" sz="1000" b="1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Processing advice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MT548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noFill/>
                  </a:tcPr>
                </a:tc>
              </a:tr>
              <a:tr h="582848">
                <a:tc vMerge="1">
                  <a:txBody>
                    <a:bodyPr/>
                    <a:lstStyle/>
                    <a:p>
                      <a:pPr algn="l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Settlement and cancellation confirmation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dirty="0" smtClean="0">
                          <a:effectLst/>
                        </a:rPr>
                        <a:t>MT544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dirty="0" smtClean="0">
                          <a:effectLst/>
                        </a:rPr>
                        <a:t>MT545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dirty="0" smtClean="0">
                          <a:effectLst/>
                        </a:rPr>
                        <a:t>MT546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dirty="0" smtClean="0">
                          <a:effectLst/>
                        </a:rPr>
                        <a:t>MT547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MT547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MT545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MT545/ MT547</a:t>
                      </a: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769">
                <a:tc vMerge="1">
                  <a:txBody>
                    <a:bodyPr/>
                    <a:lstStyle/>
                    <a:p>
                      <a:pPr algn="l" fontAlgn="t"/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Intra-Position Advice</a:t>
                      </a: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MT508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769">
                <a:tc vMerge="1">
                  <a:txBody>
                    <a:bodyPr/>
                    <a:lstStyle/>
                    <a:p>
                      <a:pPr algn="l" fontAlgn="t"/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Settlement Allegement</a:t>
                      </a:r>
                      <a:endParaRPr lang="en-GB" sz="100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MT578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72000" marB="108000" anchor="ctr"/>
                </a:tc>
              </a:tr>
              <a:tr h="462003">
                <a:tc rowSpan="5">
                  <a:txBody>
                    <a:bodyPr/>
                    <a:lstStyle/>
                    <a:p>
                      <a:pPr algn="l" fontAlgn="t"/>
                      <a:r>
                        <a:rPr lang="en-US" sz="10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ISO 20022</a:t>
                      </a:r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Settlement status and processing advice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sese.024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</a:tr>
              <a:tr h="380809">
                <a:tc vMerge="1">
                  <a:txBody>
                    <a:bodyPr/>
                    <a:lstStyle/>
                    <a:p>
                      <a:pPr algn="l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smtClean="0">
                          <a:effectLst/>
                        </a:rPr>
                        <a:t>Settlement confirmation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dirty="0" smtClean="0">
                          <a:effectLst/>
                        </a:rPr>
                        <a:t>sese.025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2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SecuritiesTransactionCancellationRequestStatusAdvice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fr-FR" sz="1000" u="none" strike="noStrike" dirty="0" smtClean="0">
                          <a:effectLst/>
                        </a:rPr>
                        <a:t>sese.027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809">
                <a:tc vMerge="1">
                  <a:txBody>
                    <a:bodyPr/>
                    <a:lstStyle/>
                    <a:p>
                      <a:pPr algn="l" fontAlgn="t"/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Intra-Position Advice</a:t>
                      </a: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sese.015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72000" marB="108000" anchor="ctr"/>
                </a:tc>
              </a:tr>
              <a:tr h="462003">
                <a:tc vMerge="1">
                  <a:txBody>
                    <a:bodyPr/>
                    <a:lstStyle/>
                    <a:p>
                      <a:pPr algn="l" fontAlgn="t"/>
                      <a:endParaRPr lang="en-US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Settlement Allegement</a:t>
                      </a:r>
                      <a:endParaRPr lang="en-GB" sz="100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sese.028(NEW) </a:t>
                      </a:r>
                    </a:p>
                    <a:p>
                      <a:pPr algn="ctr" fontAlgn="t"/>
                      <a:r>
                        <a:rPr lang="en-GB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sese.029(REMO)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108000"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72000" marB="10800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400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72000" marB="108000" anchor="ctr"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11188" y="6342278"/>
            <a:ext cx="79572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2563" indent="-182563" fontAlgn="base">
              <a:spcBef>
                <a:spcPct val="0"/>
              </a:spcBef>
              <a:spcAft>
                <a:spcPct val="0"/>
              </a:spcAft>
              <a:buFont typeface="+mj-lt"/>
              <a:buAutoNum type="arabicParenR"/>
            </a:pPr>
            <a:r>
              <a:rPr lang="en-GB" sz="800" dirty="0">
                <a:solidFill>
                  <a:srgbClr val="666666"/>
                </a:solidFill>
              </a:rPr>
              <a:t>Only available for CSD customers</a:t>
            </a:r>
          </a:p>
          <a:p>
            <a:pPr marL="182563" indent="-182563" fontAlgn="base">
              <a:spcBef>
                <a:spcPct val="0"/>
              </a:spcBef>
              <a:spcAft>
                <a:spcPct val="0"/>
              </a:spcAft>
              <a:buFont typeface="+mj-lt"/>
              <a:buAutoNum type="arabicParenR"/>
            </a:pPr>
            <a:r>
              <a:rPr lang="en-GB" sz="800" dirty="0">
                <a:solidFill>
                  <a:srgbClr val="666666"/>
                </a:solidFill>
              </a:rPr>
              <a:t>Mainly used for CSD processing of CCP netting results and cash payments for Corporate Action-/Income events</a:t>
            </a:r>
            <a:endParaRPr lang="en-GB" sz="800" i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6659421" y="2396500"/>
            <a:ext cx="1729003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6659420" y="3703310"/>
            <a:ext cx="1729003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6659421" y="4944407"/>
            <a:ext cx="1729003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6659421" y="5373216"/>
            <a:ext cx="1729003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3901440" y="2396500"/>
            <a:ext cx="1548860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3901440" y="3703310"/>
            <a:ext cx="1558384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3901440" y="4944407"/>
            <a:ext cx="1558384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3901440" y="5373216"/>
            <a:ext cx="1558384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6659421" y="3348980"/>
            <a:ext cx="1729003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3901440" y="3348980"/>
            <a:ext cx="1558384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6837682" y="5807556"/>
            <a:ext cx="1623561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3901440" y="5807556"/>
            <a:ext cx="1558845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6666232" y="4030007"/>
            <a:ext cx="1729003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3901440" y="4030007"/>
            <a:ext cx="1558846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6659421" y="4494827"/>
            <a:ext cx="1729003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3901440" y="4494827"/>
            <a:ext cx="1555210" cy="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Rectangle 2"/>
          <p:cNvSpPr/>
          <p:nvPr/>
        </p:nvSpPr>
        <p:spPr>
          <a:xfrm>
            <a:off x="510977" y="476817"/>
            <a:ext cx="21082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500" b="1" dirty="0">
                <a:solidFill>
                  <a:schemeClr val="tx2"/>
                </a:solidFill>
                <a:latin typeface="+mj-lt"/>
              </a:rPr>
              <a:t>Connectivity</a:t>
            </a:r>
            <a:endParaRPr lang="en-GB" sz="25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03237" y="1222859"/>
            <a:ext cx="3223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b="1" dirty="0">
                <a:solidFill>
                  <a:schemeClr val="bg1">
                    <a:lumMod val="50000"/>
                  </a:schemeClr>
                </a:solidFill>
              </a:rPr>
              <a:t>Settlement message types: 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Slide Number Placeholder 3"/>
          <p:cNvSpPr txBox="1">
            <a:spLocks/>
          </p:cNvSpPr>
          <p:nvPr/>
        </p:nvSpPr>
        <p:spPr bwMode="gray"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C924DD9E-8001-43B8-B6BB-16AD324790E9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23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41965" y="6294438"/>
            <a:ext cx="349250" cy="247650"/>
          </a:xfrm>
        </p:spPr>
        <p:txBody>
          <a:bodyPr/>
          <a:lstStyle/>
          <a:p>
            <a:pPr>
              <a:defRPr/>
            </a:pPr>
            <a:fld id="{480A4C83-0E5E-4AD5-9A06-0056042A88EA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  <p:sp>
        <p:nvSpPr>
          <p:cNvPr id="7" name="Shape 866"/>
          <p:cNvSpPr>
            <a:spLocks noGrp="1"/>
          </p:cNvSpPr>
          <p:nvPr>
            <p:ph type="title"/>
          </p:nvPr>
        </p:nvSpPr>
        <p:spPr>
          <a:xfrm>
            <a:off x="503237" y="503239"/>
            <a:ext cx="8440738" cy="887412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612648">
              <a:defRPr sz="1675"/>
            </a:pPr>
            <a:r>
              <a:rPr lang="en-GB" sz="2400" dirty="0" smtClean="0"/>
              <a:t>Issues reported during Italian Migration</a:t>
            </a:r>
            <a:br>
              <a:rPr lang="en-GB" sz="2400" dirty="0" smtClean="0"/>
            </a:br>
            <a:r>
              <a:rPr lang="en-GB" sz="2000" dirty="0" smtClean="0">
                <a:solidFill>
                  <a:schemeClr val="tx1"/>
                </a:solidFill>
              </a:rPr>
              <a:t>Lessons learnt – AFME &amp; ICMA report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9" name="Shape 865"/>
          <p:cNvSpPr>
            <a:spLocks noGrp="1"/>
          </p:cNvSpPr>
          <p:nvPr>
            <p:ph type="body" sz="half" idx="1"/>
          </p:nvPr>
        </p:nvSpPr>
        <p:spPr>
          <a:xfrm>
            <a:off x="503237" y="1698525"/>
            <a:ext cx="8137527" cy="441017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Paper published by AFME with ICMA input outlines various issues encountered by their members during the migration of the Italian market to the T2S platform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Document provides good insight with regards to the shortcomings appeared after Monte </a:t>
            </a:r>
            <a:r>
              <a:rPr lang="en-GB" sz="1600" dirty="0" err="1" smtClean="0"/>
              <a:t>Titoli</a:t>
            </a:r>
            <a:r>
              <a:rPr lang="en-GB" sz="1600" dirty="0" smtClean="0"/>
              <a:t> migration to T2S; this could help all participants (future wave CSDs, T2S team &amp; clients) understand the experienced challenges and find solutions ahead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Although majority of wave 1 migration was a success, all participants should be ready for coping challenges of similar nature like the ones stated here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Main challenges had to do with failure in instructions matching, long settlement cycles than initially expected, malfunction of auto collateralisation resulting to increased liquidity needs from participants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Further issues with respect to testing cycles, repo matching and settlement rates were reported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16600" y="9209"/>
            <a:ext cx="3276600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/>
                </a:solidFill>
              </a:rPr>
              <a:t>1. T2S Governance | Update</a:t>
            </a:r>
            <a:endParaRPr lang="en-US" sz="1050" b="1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1175" y="5303300"/>
            <a:ext cx="8207398" cy="805400"/>
            <a:chOff x="2216149" y="5927428"/>
            <a:chExt cx="4343401" cy="339824"/>
          </a:xfrm>
        </p:grpSpPr>
        <p:sp>
          <p:nvSpPr>
            <p:cNvPr id="13" name="Rectangle 12"/>
            <p:cNvSpPr/>
            <p:nvPr/>
          </p:nvSpPr>
          <p:spPr bwMode="auto">
            <a:xfrm>
              <a:off x="2216149" y="5927428"/>
              <a:ext cx="4343401" cy="33982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630238" indent="-95250">
                <a:spcBef>
                  <a:spcPct val="50000"/>
                </a:spcBef>
              </a:pPr>
              <a:r>
                <a:rPr lang="en-GB" sz="1400" b="1" dirty="0" smtClean="0">
                  <a:solidFill>
                    <a:schemeClr val="bg1">
                      <a:lumMod val="95000"/>
                    </a:schemeClr>
                  </a:solidFill>
                </a:rPr>
                <a:t>- Follow up with AFME representative agreed to discuss findings of the paper</a:t>
              </a:r>
              <a:endParaRPr lang="en-GB" sz="14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2305817" y="5927428"/>
              <a:ext cx="100012" cy="339824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837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866"/>
          <p:cNvSpPr>
            <a:spLocks noGrp="1"/>
          </p:cNvSpPr>
          <p:nvPr>
            <p:ph type="title"/>
          </p:nvPr>
        </p:nvSpPr>
        <p:spPr>
          <a:xfrm>
            <a:off x="503237" y="503239"/>
            <a:ext cx="8440738" cy="621505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612648">
              <a:defRPr sz="1675"/>
            </a:pPr>
            <a:r>
              <a:rPr lang="en-GB" sz="2400" dirty="0" smtClean="0"/>
              <a:t>Issues reported during Italian migration (2)</a:t>
            </a:r>
            <a:br>
              <a:rPr lang="en-GB" sz="2400" dirty="0" smtClean="0"/>
            </a:br>
            <a:r>
              <a:rPr lang="en-GB" sz="2000" dirty="0">
                <a:solidFill>
                  <a:srgbClr val="666666"/>
                </a:solidFill>
              </a:rPr>
              <a:t>Lessons learnt – AFME &amp; ICMA report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816600" y="9209"/>
            <a:ext cx="3276600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FFFFFF"/>
                </a:solidFill>
              </a:rPr>
              <a:t>1. T2S Governance | Update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209687"/>
              </p:ext>
            </p:extLst>
          </p:nvPr>
        </p:nvGraphicFramePr>
        <p:xfrm>
          <a:off x="539551" y="1340768"/>
          <a:ext cx="8353623" cy="47350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88406"/>
                <a:gridCol w="2427066"/>
                <a:gridCol w="2332994"/>
                <a:gridCol w="1505157"/>
              </a:tblGrid>
              <a:tr h="277201">
                <a:tc>
                  <a:txBody>
                    <a:bodyPr/>
                    <a:lstStyle/>
                    <a:p>
                      <a:pPr algn="ctr"/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Area </a:t>
                      </a:r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Concern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Specific</a:t>
                      </a:r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Issues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Proposed</a:t>
                      </a:r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Actions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Owner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55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Standard Settlement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Instructions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Matching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Issue</a:t>
                      </a:r>
                      <a:endParaRPr lang="en-GB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Late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realisation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end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users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static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needed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thus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leaving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little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response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time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resulted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unmatched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trades</a:t>
                      </a:r>
                      <a:endParaRPr lang="en-GB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analyzed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publish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three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months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before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live;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greater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clarity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markets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about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matching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criteria</a:t>
                      </a: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Markets</a:t>
                      </a: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414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Issues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not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related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SSI (l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ack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matched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instructions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ICPs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not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receive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time after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was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instructed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clients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were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unaware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could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not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predict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funding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;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CCPs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applied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fines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under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Short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Selling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Regulation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result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gridlock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Large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fixed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income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took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longer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causing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shortage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liquidity</a:t>
                      </a: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Cash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were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allocated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incorrect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accrued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interest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counter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values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were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not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expected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Rigorous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testing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future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wave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CSDs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avoid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replication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matched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CCPs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local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Markets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Authorities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consider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suspension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Short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Selling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Regime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during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migration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wave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Re-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introduction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shaping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functionality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CCPs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CSDs in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overnight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cycle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would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increase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liquidity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CSDs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check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cases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include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check all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types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instrument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CSDs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CCPs &amp;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Local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Markets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Authorities</a:t>
                      </a: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CCPs &amp; CSDs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CSDs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12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866"/>
          <p:cNvSpPr>
            <a:spLocks noGrp="1"/>
          </p:cNvSpPr>
          <p:nvPr>
            <p:ph type="title"/>
          </p:nvPr>
        </p:nvSpPr>
        <p:spPr>
          <a:xfrm>
            <a:off x="503237" y="503239"/>
            <a:ext cx="8440738" cy="621505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612648">
              <a:defRPr sz="1675"/>
            </a:pPr>
            <a:r>
              <a:rPr lang="en-GB" sz="2400" dirty="0" smtClean="0"/>
              <a:t>Issues reported during Italian migration (3)</a:t>
            </a:r>
            <a:br>
              <a:rPr lang="en-GB" sz="2400" dirty="0" smtClean="0"/>
            </a:br>
            <a:r>
              <a:rPr lang="en-GB" sz="2000" dirty="0">
                <a:solidFill>
                  <a:srgbClr val="666666"/>
                </a:solidFill>
              </a:rPr>
              <a:t>Lessons learnt – AFME &amp; ICMA report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816600" y="9209"/>
            <a:ext cx="3276600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FFFFFF"/>
                </a:solidFill>
              </a:rPr>
              <a:t>1. T2S Governance | Update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282127"/>
              </p:ext>
            </p:extLst>
          </p:nvPr>
        </p:nvGraphicFramePr>
        <p:xfrm>
          <a:off x="539552" y="1519794"/>
          <a:ext cx="7992888" cy="3627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98222"/>
                <a:gridCol w="1998222"/>
                <a:gridCol w="2268252"/>
                <a:gridCol w="1728192"/>
              </a:tblGrid>
              <a:tr h="226274">
                <a:tc>
                  <a:txBody>
                    <a:bodyPr/>
                    <a:lstStyle/>
                    <a:p>
                      <a:pPr algn="ctr"/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Area </a:t>
                      </a:r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Concern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Specific</a:t>
                      </a:r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Issues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Proposed</a:t>
                      </a:r>
                      <a:r>
                        <a:rPr lang="de-DE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Actions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Owner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294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Issues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not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related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SSI (l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ack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matched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instructions</a:t>
                      </a: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Autocollateralisation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not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work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expected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result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CCPs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injected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significant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liquidity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Delays in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cross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border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Cross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border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instruction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processing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took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more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than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agreed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time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five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minutes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DCPs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custodians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confirm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functionality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tested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liqudity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reviewed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during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testing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CSDs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highlight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main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future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participants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T2S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team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assure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markets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functionality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fully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operational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all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members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CSDs´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clients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should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receive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a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regular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basis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item</a:t>
                      </a:r>
                      <a:endParaRPr lang="en-GB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de-DE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DCPs</a:t>
                      </a: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&amp; CSDs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de-DE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CSDs </a:t>
                      </a:r>
                      <a:r>
                        <a:rPr lang="de-DE" sz="1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clients</a:t>
                      </a:r>
                      <a:endParaRPr lang="en-GB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endParaRPr lang="de-DE" sz="1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0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4" b="27435"/>
          <a:stretch/>
        </p:blipFill>
        <p:spPr>
          <a:xfrm>
            <a:off x="0" y="4221163"/>
            <a:ext cx="9144000" cy="2636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765544" y="4832390"/>
            <a:ext cx="7258316" cy="3505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2076691"/>
            <a:ext cx="7796223" cy="2596203"/>
          </a:xfrm>
        </p:spPr>
      </p:pic>
      <p:sp>
        <p:nvSpPr>
          <p:cNvPr id="6" name="Shape 866"/>
          <p:cNvSpPr>
            <a:spLocks noGrp="1"/>
          </p:cNvSpPr>
          <p:nvPr>
            <p:ph type="title"/>
          </p:nvPr>
        </p:nvSpPr>
        <p:spPr>
          <a:xfrm>
            <a:off x="503237" y="503239"/>
            <a:ext cx="8440738" cy="887412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612648">
              <a:defRPr sz="1675"/>
            </a:pPr>
            <a:r>
              <a:rPr lang="en-GB" sz="2400" dirty="0" smtClean="0"/>
              <a:t>New Migration Composition and Timeline</a:t>
            </a:r>
            <a:br>
              <a:rPr lang="en-GB" sz="2400" dirty="0" smtClean="0"/>
            </a:br>
            <a:r>
              <a:rPr lang="en-GB" sz="2000" dirty="0" smtClean="0">
                <a:solidFill>
                  <a:schemeClr val="tx1"/>
                </a:solidFill>
              </a:rPr>
              <a:t>LuxCSD new migration date: 6 February 2017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7" name="Shape 865"/>
          <p:cNvSpPr txBox="1">
            <a:spLocks/>
          </p:cNvSpPr>
          <p:nvPr/>
        </p:nvSpPr>
        <p:spPr bwMode="auto">
          <a:xfrm>
            <a:off x="503237" y="1700808"/>
            <a:ext cx="7520623" cy="653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3763" indent="-26352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301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70973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1177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749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321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893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465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defRPr sz="1400"/>
            </a:pPr>
            <a:r>
              <a:rPr lang="en-GB" sz="1600" kern="0" dirty="0" smtClean="0"/>
              <a:t>LuxCSD adapts the new migration timeline which foresees a migration on </a:t>
            </a:r>
            <a:br>
              <a:rPr lang="en-GB" sz="1600" kern="0" dirty="0" smtClean="0"/>
            </a:br>
            <a:r>
              <a:rPr lang="en-GB" sz="1600" kern="0" dirty="0" smtClean="0"/>
              <a:t>6 February 2017</a:t>
            </a:r>
            <a:endParaRPr lang="en-GB" sz="1600" kern="0" dirty="0"/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endParaRPr lang="en-GB" sz="1600" kern="0" dirty="0" smtClean="0"/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endParaRPr lang="en-GB" sz="1600" kern="0" dirty="0"/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endParaRPr lang="en-GB" sz="1600" kern="0" dirty="0" smtClean="0"/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endParaRPr lang="en-GB" sz="1600" kern="0" dirty="0"/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endParaRPr lang="en-GB" sz="1600" kern="0" dirty="0" smtClean="0"/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endParaRPr lang="en-GB" sz="1600" kern="0" dirty="0" smtClean="0"/>
          </a:p>
        </p:txBody>
      </p:sp>
      <p:sp>
        <p:nvSpPr>
          <p:cNvPr id="2" name="TextBox 1"/>
          <p:cNvSpPr txBox="1"/>
          <p:nvPr/>
        </p:nvSpPr>
        <p:spPr bwMode="auto">
          <a:xfrm>
            <a:off x="1095156" y="4811123"/>
            <a:ext cx="978196" cy="3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108000" rtlCol="0">
            <a:spAutoFit/>
          </a:bodyPr>
          <a:lstStyle/>
          <a:p>
            <a:pPr eaLnBrk="1" hangingPunct="1"/>
            <a:r>
              <a:rPr lang="en-GB" sz="1200" b="1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rPr>
              <a:t>15,5%</a:t>
            </a:r>
            <a:endParaRPr lang="en-GB" sz="1200" b="1" dirty="0">
              <a:solidFill>
                <a:schemeClr val="bg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2640431" y="4785285"/>
            <a:ext cx="978196" cy="3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108000" rtlCol="0">
            <a:spAutoFit/>
          </a:bodyPr>
          <a:lstStyle/>
          <a:p>
            <a:pPr eaLnBrk="1" hangingPunct="1"/>
            <a:r>
              <a:rPr lang="en-GB" sz="1200" b="1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rPr>
              <a:t>1,1%</a:t>
            </a:r>
            <a:endParaRPr lang="en-GB" sz="1200" b="1" dirty="0">
              <a:solidFill>
                <a:schemeClr val="bg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4107723" y="4785285"/>
            <a:ext cx="978196" cy="3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108000" rtlCol="0">
            <a:spAutoFit/>
          </a:bodyPr>
          <a:lstStyle/>
          <a:p>
            <a:pPr eaLnBrk="1" hangingPunct="1"/>
            <a:r>
              <a:rPr lang="en-GB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22,1%</a:t>
            </a:r>
            <a:endParaRPr lang="en-GB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5610464" y="4785285"/>
            <a:ext cx="978196" cy="3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108000" rtlCol="0">
            <a:spAutoFit/>
          </a:bodyPr>
          <a:lstStyle/>
          <a:p>
            <a:pPr eaLnBrk="1" hangingPunct="1"/>
            <a:r>
              <a:rPr lang="en-GB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37,9%</a:t>
            </a:r>
            <a:endParaRPr lang="en-GB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7081310" y="4819022"/>
            <a:ext cx="978196" cy="3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108000" rtlCol="0">
            <a:spAutoFit/>
          </a:bodyPr>
          <a:lstStyle/>
          <a:p>
            <a:pPr eaLnBrk="1" hangingPunct="1"/>
            <a:r>
              <a:rPr lang="en-GB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23,4%</a:t>
            </a:r>
            <a:endParaRPr lang="en-GB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3129527" y="4476928"/>
            <a:ext cx="2892056" cy="37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108000" rtlCol="0">
            <a:spAutoFit/>
          </a:bodyPr>
          <a:lstStyle/>
          <a:p>
            <a:pPr eaLnBrk="1" hangingPunct="1"/>
            <a:r>
              <a:rPr lang="en-GB" dirty="0" smtClean="0">
                <a:latin typeface="Arial" charset="0"/>
                <a:ea typeface="+mn-ea"/>
                <a:cs typeface="Arial" charset="0"/>
              </a:rPr>
              <a:t>T2S Settlement Volume*</a:t>
            </a:r>
            <a:endParaRPr lang="en-GB" dirty="0"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9280" y="6256412"/>
            <a:ext cx="33074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* Source figures (2014): </a:t>
            </a:r>
            <a:r>
              <a:rPr lang="en-US" sz="900" dirty="0" smtClean="0">
                <a:hlinkClick r:id="rId3"/>
              </a:rPr>
              <a:t>http</a:t>
            </a:r>
            <a:r>
              <a:rPr lang="en-US" sz="900" dirty="0">
                <a:hlinkClick r:id="rId3"/>
              </a:rPr>
              <a:t>://</a:t>
            </a:r>
            <a:r>
              <a:rPr lang="en-US" sz="900" dirty="0" smtClean="0">
                <a:hlinkClick r:id="rId3"/>
              </a:rPr>
              <a:t>sdw.ecb.europa.eu</a:t>
            </a:r>
            <a:endParaRPr lang="en-US" sz="9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479280" y="5323320"/>
            <a:ext cx="7580225" cy="1018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indent="-269875"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buFont typeface="Arial" pitchFamily="34" charset="0"/>
              <a:buChar char="‒"/>
              <a:defRPr sz="1400"/>
            </a:pPr>
            <a:r>
              <a:rPr lang="en-GB" sz="1600" kern="0" dirty="0">
                <a:latin typeface="+mn-lt"/>
              </a:rPr>
              <a:t>Balanced composition of new wave 4 reduces migration risks </a:t>
            </a:r>
          </a:p>
          <a:p>
            <a:pPr marL="269875" indent="-269875"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buFont typeface="Arial" pitchFamily="34" charset="0"/>
              <a:buChar char="‒"/>
              <a:defRPr sz="1400"/>
            </a:pPr>
            <a:r>
              <a:rPr lang="en-GB" sz="1600" kern="0" dirty="0">
                <a:latin typeface="+mn-lt"/>
              </a:rPr>
              <a:t>Strong dependency remains to a successful migration of Euroclear ESES markets in September 2016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4122" y="6309320"/>
            <a:ext cx="5090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924DD9E-8001-43B8-B6BB-16AD324790E9}" type="slidenum">
              <a:rPr lang="en-GB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238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Table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663562"/>
              </p:ext>
            </p:extLst>
          </p:nvPr>
        </p:nvGraphicFramePr>
        <p:xfrm>
          <a:off x="1632513" y="1548123"/>
          <a:ext cx="7272792" cy="464040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  <a:gridCol w="303033"/>
              </a:tblGrid>
              <a:tr h="126093">
                <a:tc gridSpan="12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2016</a:t>
                      </a:r>
                      <a:endParaRPr lang="en-GB" sz="9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2017</a:t>
                      </a:r>
                      <a:endParaRPr lang="en-GB" sz="9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44016">
                <a:tc gridSpan="3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Q1</a:t>
                      </a:r>
                      <a:endParaRPr lang="en-GB" sz="9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Q2</a:t>
                      </a:r>
                      <a:endParaRPr lang="en-GB" sz="9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Q3</a:t>
                      </a:r>
                      <a:endParaRPr lang="en-GB" sz="9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Q4</a:t>
                      </a:r>
                      <a:endParaRPr lang="en-GB" sz="9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Q1</a:t>
                      </a:r>
                      <a:endParaRPr lang="en-GB" sz="9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Q2</a:t>
                      </a:r>
                      <a:endParaRPr lang="en-GB" sz="9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Q3</a:t>
                      </a:r>
                      <a:endParaRPr lang="en-GB" sz="9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9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Q4</a:t>
                      </a:r>
                      <a:endParaRPr lang="en-GB" sz="9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50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Jan</a:t>
                      </a:r>
                      <a:endParaRPr lang="en-GB" sz="50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Feb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Mar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Apr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May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Jun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Jul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Aug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Sep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Oct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Nov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Dec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Jan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Feb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Mar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Apr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May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Jun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Jul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Aug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Sep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Oct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Nov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500" b="0" noProof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Dec</a:t>
                      </a:r>
                      <a:endParaRPr lang="en-GB" sz="500" b="0" noProof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08641"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8248"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b="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996"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9776"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636"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2272"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96417" y="2184240"/>
            <a:ext cx="8100604" cy="501855"/>
            <a:chOff x="451152" y="3087029"/>
            <a:chExt cx="8382583" cy="501855"/>
          </a:xfrm>
        </p:grpSpPr>
        <p:sp>
          <p:nvSpPr>
            <p:cNvPr id="38" name="Rectangle 37"/>
            <p:cNvSpPr/>
            <p:nvPr/>
          </p:nvSpPr>
          <p:spPr bwMode="auto">
            <a:xfrm>
              <a:off x="451152" y="3087029"/>
              <a:ext cx="1131440" cy="4614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b="1" i="1" dirty="0" smtClean="0">
                  <a:latin typeface="Arial" charset="0"/>
                  <a:cs typeface="Arial" charset="0"/>
                </a:rPr>
                <a:t>Production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i="1" dirty="0" smtClean="0">
                  <a:latin typeface="Arial" charset="0"/>
                  <a:cs typeface="Arial" charset="0"/>
                </a:rPr>
                <a:t>   </a:t>
              </a:r>
              <a:endParaRPr kumimoji="0" lang="en-GB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429964" y="3268426"/>
              <a:ext cx="6403771" cy="92885"/>
              <a:chOff x="2722437" y="913014"/>
              <a:chExt cx="6403771" cy="92885"/>
            </a:xfrm>
          </p:grpSpPr>
          <p:sp>
            <p:nvSpPr>
              <p:cNvPr id="30" name="Diamond 29"/>
              <p:cNvSpPr/>
              <p:nvPr>
                <p:custDataLst>
                  <p:tags r:id="rId93"/>
                </p:custDataLst>
              </p:nvPr>
            </p:nvSpPr>
            <p:spPr bwMode="gray">
              <a:xfrm>
                <a:off x="2722437" y="913686"/>
                <a:ext cx="81280" cy="91440"/>
              </a:xfrm>
              <a:prstGeom prst="diamond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400" b="1" dirty="0">
                  <a:solidFill>
                    <a:srgbClr val="666666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2826418" y="917674"/>
                <a:ext cx="657651" cy="834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W2</a:t>
                </a:r>
                <a:r>
                  <a:rPr kumimoji="0" lang="de-DE" sz="700" b="1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 Launch</a:t>
                </a:r>
                <a:endParaRPr kumimoji="0" lang="en-GB" sz="7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4641217" y="914356"/>
                <a:ext cx="673501" cy="900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W3</a:t>
                </a:r>
                <a:r>
                  <a:rPr kumimoji="0" lang="de-DE" sz="700" b="1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 Launch</a:t>
                </a:r>
                <a:endParaRPr kumimoji="0" lang="en-GB" sz="7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6128510" y="913686"/>
                <a:ext cx="714188" cy="900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W4</a:t>
                </a:r>
                <a:r>
                  <a:rPr kumimoji="0" lang="de-DE" sz="700" b="1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 Launch</a:t>
                </a:r>
                <a:endParaRPr kumimoji="0" lang="en-GB" sz="7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8461293" y="914941"/>
                <a:ext cx="664915" cy="909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W5</a:t>
                </a:r>
                <a:r>
                  <a:rPr kumimoji="0" lang="de-DE" sz="700" b="1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 Launch</a:t>
                </a:r>
                <a:endParaRPr kumimoji="0" lang="en-GB" sz="7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36" name="Diamond 35"/>
              <p:cNvSpPr/>
              <p:nvPr>
                <p:custDataLst>
                  <p:tags r:id="rId94"/>
                </p:custDataLst>
              </p:nvPr>
            </p:nvSpPr>
            <p:spPr bwMode="gray">
              <a:xfrm>
                <a:off x="8371461" y="913014"/>
                <a:ext cx="81280" cy="91440"/>
              </a:xfrm>
              <a:prstGeom prst="diamond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400" b="1" dirty="0">
                  <a:solidFill>
                    <a:srgbClr val="666666"/>
                  </a:solidFill>
                </a:endParaRPr>
              </a:p>
            </p:txBody>
          </p:sp>
          <p:sp>
            <p:nvSpPr>
              <p:cNvPr id="34" name="Diamond 33"/>
              <p:cNvSpPr/>
              <p:nvPr>
                <p:custDataLst>
                  <p:tags r:id="rId95"/>
                </p:custDataLst>
              </p:nvPr>
            </p:nvSpPr>
            <p:spPr bwMode="gray">
              <a:xfrm>
                <a:off x="6042068" y="913014"/>
                <a:ext cx="81280" cy="91440"/>
              </a:xfrm>
              <a:prstGeom prst="diamond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400" b="1" dirty="0">
                  <a:solidFill>
                    <a:srgbClr val="666666"/>
                  </a:solidFill>
                </a:endParaRPr>
              </a:p>
            </p:txBody>
          </p:sp>
          <p:sp>
            <p:nvSpPr>
              <p:cNvPr id="32" name="Diamond 31"/>
              <p:cNvSpPr/>
              <p:nvPr>
                <p:custDataLst>
                  <p:tags r:id="rId96"/>
                </p:custDataLst>
              </p:nvPr>
            </p:nvSpPr>
            <p:spPr bwMode="gray">
              <a:xfrm>
                <a:off x="4550607" y="913685"/>
                <a:ext cx="81280" cy="91440"/>
              </a:xfrm>
              <a:prstGeom prst="diamond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400" b="1" dirty="0">
                  <a:solidFill>
                    <a:srgbClr val="666666"/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297156" y="3370527"/>
              <a:ext cx="6182594" cy="218357"/>
              <a:chOff x="2589629" y="1114495"/>
              <a:chExt cx="6182594" cy="218357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4601703" y="1163151"/>
                <a:ext cx="510273" cy="1697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W3</a:t>
                </a:r>
                <a:r>
                  <a:rPr kumimoji="0" lang="de-DE" sz="700" b="1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 </a:t>
                </a:r>
                <a:br>
                  <a:rPr kumimoji="0" lang="de-DE" sz="700" b="1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</a:br>
                <a:r>
                  <a:rPr kumimoji="0" lang="de-DE" sz="700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HF </a:t>
                </a:r>
                <a:r>
                  <a:rPr kumimoji="0" lang="de-DE" sz="700" i="0" u="none" strike="noStrike" cap="none" normalizeH="0" dirty="0" err="1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post</a:t>
                </a:r>
                <a:endParaRPr kumimoji="0" lang="en-GB" sz="70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5111976" y="1122707"/>
                <a:ext cx="512517" cy="1697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R 1.2</a:t>
                </a:r>
                <a:br>
                  <a:rPr kumimoji="0" lang="de-DE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</a:br>
                <a:r>
                  <a:rPr kumimoji="0" lang="de-DE" sz="70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(</a:t>
                </a:r>
                <a:r>
                  <a:rPr lang="de-DE" sz="700" dirty="0" smtClean="0">
                    <a:solidFill>
                      <a:schemeClr val="tx1">
                        <a:lumMod val="50000"/>
                      </a:schemeClr>
                    </a:solidFill>
                    <a:latin typeface="Arial" charset="0"/>
                    <a:cs typeface="Arial" charset="0"/>
                  </a:rPr>
                  <a:t>31</a:t>
                </a:r>
                <a:r>
                  <a:rPr kumimoji="0" lang="de-DE" sz="70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/10)</a:t>
                </a:r>
                <a:endParaRPr kumimoji="0" lang="en-GB" sz="70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5955402" y="1122708"/>
                <a:ext cx="557205" cy="1697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W4</a:t>
                </a:r>
                <a:r>
                  <a:rPr kumimoji="0" lang="de-DE" sz="700" b="1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 </a:t>
                </a:r>
                <a:br>
                  <a:rPr kumimoji="0" lang="de-DE" sz="700" b="1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</a:br>
                <a:r>
                  <a:rPr kumimoji="0" lang="de-DE" sz="700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HF </a:t>
                </a:r>
                <a:r>
                  <a:rPr kumimoji="0" lang="de-DE" sz="700" i="0" u="none" strike="noStrike" cap="none" normalizeH="0" dirty="0" err="1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rPr>
                  <a:t>pre</a:t>
                </a:r>
                <a:endParaRPr kumimoji="0" lang="en-GB" sz="70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2589629" y="1114495"/>
                <a:ext cx="6182594" cy="177914"/>
                <a:chOff x="2589629" y="1114495"/>
                <a:chExt cx="6182594" cy="177914"/>
              </a:xfrm>
            </p:grpSpPr>
            <p:sp>
              <p:nvSpPr>
                <p:cNvPr id="15" name="Rectangle 14"/>
                <p:cNvSpPr/>
                <p:nvPr/>
              </p:nvSpPr>
              <p:spPr bwMode="auto">
                <a:xfrm>
                  <a:off x="2675498" y="1114495"/>
                  <a:ext cx="322037" cy="1697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>
                          <a:lumMod val="50000"/>
                        </a:schemeClr>
                      </a:solidFill>
                      <a:effectLst/>
                      <a:latin typeface="Arial" charset="0"/>
                      <a:cs typeface="Arial" charset="0"/>
                    </a:rPr>
                    <a:t>R 1.1</a:t>
                  </a:r>
                  <a:endParaRPr kumimoji="0" lang="de-DE" sz="700" b="1" i="0" u="none" strike="noStrike" cap="none" normalizeH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" name="Diamond 18"/>
                <p:cNvSpPr/>
                <p:nvPr>
                  <p:custDataLst>
                    <p:tags r:id="rId87"/>
                  </p:custDataLst>
                </p:nvPr>
              </p:nvSpPr>
              <p:spPr bwMode="gray">
                <a:xfrm>
                  <a:off x="5844922" y="1153626"/>
                  <a:ext cx="98785" cy="91440"/>
                </a:xfrm>
                <a:prstGeom prst="diamond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20" name="Diamond 19"/>
                <p:cNvSpPr/>
                <p:nvPr>
                  <p:custDataLst>
                    <p:tags r:id="rId88"/>
                  </p:custDataLst>
                </p:nvPr>
              </p:nvSpPr>
              <p:spPr bwMode="gray">
                <a:xfrm>
                  <a:off x="2589629" y="1153626"/>
                  <a:ext cx="81280" cy="91440"/>
                </a:xfrm>
                <a:prstGeom prst="diamond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22" name="Diamond 21"/>
                <p:cNvSpPr/>
                <p:nvPr>
                  <p:custDataLst>
                    <p:tags r:id="rId89"/>
                  </p:custDataLst>
                </p:nvPr>
              </p:nvSpPr>
              <p:spPr bwMode="gray">
                <a:xfrm>
                  <a:off x="4807857" y="1153626"/>
                  <a:ext cx="81280" cy="91440"/>
                </a:xfrm>
                <a:prstGeom prst="diamond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 bwMode="auto">
                <a:xfrm>
                  <a:off x="6992626" y="1122707"/>
                  <a:ext cx="461779" cy="1697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>
                          <a:lumMod val="50000"/>
                        </a:schemeClr>
                      </a:solidFill>
                      <a:effectLst/>
                      <a:latin typeface="Arial" charset="0"/>
                      <a:cs typeface="Arial" charset="0"/>
                    </a:rPr>
                    <a:t>R 1.3 </a:t>
                  </a:r>
                  <a:br>
                    <a:rPr kumimoji="0" lang="de-DE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>
                          <a:lumMod val="50000"/>
                        </a:schemeClr>
                      </a:solidFill>
                      <a:effectLst/>
                      <a:latin typeface="Arial" charset="0"/>
                      <a:cs typeface="Arial" charset="0"/>
                    </a:rPr>
                  </a:br>
                  <a:r>
                    <a:rPr kumimoji="0" lang="de-DE" sz="700" i="0" u="none" strike="noStrike" cap="none" normalizeH="0" baseline="0" dirty="0" smtClean="0">
                      <a:ln>
                        <a:noFill/>
                      </a:ln>
                      <a:solidFill>
                        <a:schemeClr val="tx1">
                          <a:lumMod val="50000"/>
                        </a:schemeClr>
                      </a:solidFill>
                      <a:effectLst/>
                      <a:latin typeface="Arial" charset="0"/>
                      <a:cs typeface="Arial" charset="0"/>
                    </a:rPr>
                    <a:t>all</a:t>
                  </a:r>
                  <a:endParaRPr kumimoji="0" lang="en-GB" sz="70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6" name="Diamond 25"/>
                <p:cNvSpPr/>
                <p:nvPr>
                  <p:custDataLst>
                    <p:tags r:id="rId90"/>
                  </p:custDataLst>
                </p:nvPr>
              </p:nvSpPr>
              <p:spPr bwMode="gray">
                <a:xfrm>
                  <a:off x="8199601" y="1153626"/>
                  <a:ext cx="81280" cy="91440"/>
                </a:xfrm>
                <a:prstGeom prst="diamond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 bwMode="auto">
                <a:xfrm>
                  <a:off x="8303322" y="1122708"/>
                  <a:ext cx="468901" cy="1697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>
                          <a:lumMod val="50000"/>
                        </a:schemeClr>
                      </a:solidFill>
                      <a:effectLst/>
                      <a:latin typeface="Arial" charset="0"/>
                      <a:cs typeface="Arial" charset="0"/>
                    </a:rPr>
                    <a:t>W5</a:t>
                  </a:r>
                  <a:r>
                    <a:rPr kumimoji="0" lang="de-DE" sz="700" b="1" i="0" u="none" strike="noStrike" cap="none" normalizeH="0" dirty="0" smtClean="0">
                      <a:ln>
                        <a:noFill/>
                      </a:ln>
                      <a:solidFill>
                        <a:schemeClr val="tx1">
                          <a:lumMod val="50000"/>
                        </a:schemeClr>
                      </a:solidFill>
                      <a:effectLst/>
                      <a:latin typeface="Arial" charset="0"/>
                      <a:cs typeface="Arial" charset="0"/>
                    </a:rPr>
                    <a:t> </a:t>
                  </a:r>
                  <a:br>
                    <a:rPr kumimoji="0" lang="de-DE" sz="700" b="1" i="0" u="none" strike="noStrike" cap="none" normalizeH="0" dirty="0" smtClean="0">
                      <a:ln>
                        <a:noFill/>
                      </a:ln>
                      <a:solidFill>
                        <a:schemeClr val="tx1">
                          <a:lumMod val="50000"/>
                        </a:schemeClr>
                      </a:solidFill>
                      <a:effectLst/>
                      <a:latin typeface="Arial" charset="0"/>
                      <a:cs typeface="Arial" charset="0"/>
                    </a:rPr>
                  </a:br>
                  <a:r>
                    <a:rPr kumimoji="0" lang="de-DE" sz="700" i="0" u="none" strike="noStrike" cap="none" normalizeH="0" dirty="0" smtClean="0">
                      <a:ln>
                        <a:noFill/>
                      </a:ln>
                      <a:solidFill>
                        <a:schemeClr val="tx1">
                          <a:lumMod val="50000"/>
                        </a:schemeClr>
                      </a:solidFill>
                      <a:effectLst/>
                      <a:latin typeface="Arial" charset="0"/>
                      <a:cs typeface="Arial" charset="0"/>
                    </a:rPr>
                    <a:t>HF </a:t>
                  </a:r>
                  <a:r>
                    <a:rPr kumimoji="0" lang="de-DE" sz="700" i="0" u="none" strike="noStrike" cap="none" normalizeH="0" dirty="0" err="1" smtClean="0">
                      <a:ln>
                        <a:noFill/>
                      </a:ln>
                      <a:solidFill>
                        <a:schemeClr val="tx1">
                          <a:lumMod val="50000"/>
                        </a:schemeClr>
                      </a:solidFill>
                      <a:effectLst/>
                      <a:latin typeface="Arial" charset="0"/>
                      <a:cs typeface="Arial" charset="0"/>
                    </a:rPr>
                    <a:t>pre</a:t>
                  </a:r>
                  <a:endParaRPr kumimoji="0" lang="en-GB" sz="70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50000"/>
                      </a:schemeClr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4" name="Diamond 23"/>
                <p:cNvSpPr/>
                <p:nvPr>
                  <p:custDataLst>
                    <p:tags r:id="rId91"/>
                  </p:custDataLst>
                </p:nvPr>
              </p:nvSpPr>
              <p:spPr bwMode="gray">
                <a:xfrm>
                  <a:off x="7414004" y="1153626"/>
                  <a:ext cx="81280" cy="91440"/>
                </a:xfrm>
                <a:prstGeom prst="diamond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18" name="Diamond 17"/>
                <p:cNvSpPr/>
                <p:nvPr>
                  <p:custDataLst>
                    <p:tags r:id="rId92"/>
                  </p:custDataLst>
                </p:nvPr>
              </p:nvSpPr>
              <p:spPr bwMode="gray">
                <a:xfrm>
                  <a:off x="4996656" y="1153626"/>
                  <a:ext cx="81280" cy="91440"/>
                </a:xfrm>
                <a:prstGeom prst="diamond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dirty="0">
                    <a:solidFill>
                      <a:srgbClr val="666666"/>
                    </a:solidFill>
                  </a:endParaRPr>
                </a:p>
              </p:txBody>
            </p:sp>
          </p:grpSp>
        </p:grpSp>
      </p:grpSp>
      <p:sp>
        <p:nvSpPr>
          <p:cNvPr id="42" name="Text Placeholder 12"/>
          <p:cNvSpPr>
            <a:spLocks noGrp="1"/>
          </p:cNvSpPr>
          <p:nvPr>
            <p:custDataLst>
              <p:tags r:id="rId1"/>
            </p:custDataLst>
          </p:nvPr>
        </p:nvSpPr>
        <p:spPr bwMode="auto">
          <a:xfrm>
            <a:off x="1599040" y="2996694"/>
            <a:ext cx="589343" cy="19679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t" anchorCtr="0">
            <a:noAutofit/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Century Gothic" pitchFamily="34" charset="0"/>
              <a:buChar char="►"/>
              <a:defRPr sz="2200">
                <a:solidFill>
                  <a:schemeClr val="tx1"/>
                </a:solidFill>
                <a:latin typeface="+mn-lt"/>
              </a:defRPr>
            </a:lvl2pPr>
            <a:lvl3pPr marL="809625" indent="-93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+mn-lt"/>
              </a:defRPr>
            </a:lvl3pPr>
            <a:lvl4pPr marL="4173538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4C4C4C"/>
                </a:solidFill>
                <a:latin typeface="+mn-lt"/>
              </a:defRPr>
            </a:lvl4pPr>
            <a:lvl5pPr marL="4581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5pPr>
            <a:lvl6pPr marL="50387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6pPr>
            <a:lvl7pPr marL="54959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7pPr>
            <a:lvl8pPr marL="59531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8pPr>
            <a:lvl9pPr marL="64103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R1.1</a:t>
            </a:r>
            <a:r>
              <a:rPr lang="en-US" sz="8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 </a:t>
            </a:r>
            <a:br>
              <a:rPr lang="en-US" sz="8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(except CR494)</a:t>
            </a:r>
          </a:p>
        </p:txBody>
      </p:sp>
      <p:sp>
        <p:nvSpPr>
          <p:cNvPr id="48" name="Text Placeholder 12"/>
          <p:cNvSpPr>
            <a:spLocks noGrp="1"/>
          </p:cNvSpPr>
          <p:nvPr>
            <p:custDataLst>
              <p:tags r:id="rId2"/>
            </p:custDataLst>
          </p:nvPr>
        </p:nvSpPr>
        <p:spPr bwMode="auto">
          <a:xfrm>
            <a:off x="6349438" y="2956850"/>
            <a:ext cx="421339" cy="19679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t" anchorCtr="0">
            <a:noAutofit/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Century Gothic" pitchFamily="34" charset="0"/>
              <a:buChar char="►"/>
              <a:defRPr sz="2200">
                <a:solidFill>
                  <a:schemeClr val="tx1"/>
                </a:solidFill>
                <a:latin typeface="+mn-lt"/>
              </a:defRPr>
            </a:lvl2pPr>
            <a:lvl3pPr marL="809625" indent="-93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+mn-lt"/>
              </a:defRPr>
            </a:lvl3pPr>
            <a:lvl4pPr marL="4173538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4C4C4C"/>
                </a:solidFill>
                <a:latin typeface="+mn-lt"/>
              </a:defRPr>
            </a:lvl4pPr>
            <a:lvl5pPr marL="4581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5pPr>
            <a:lvl6pPr marL="50387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6pPr>
            <a:lvl7pPr marL="54959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7pPr>
            <a:lvl8pPr marL="59531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8pPr>
            <a:lvl9pPr marL="64103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R 1.3 </a:t>
            </a:r>
            <a:b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7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all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496416" y="2668905"/>
            <a:ext cx="7548695" cy="504056"/>
            <a:chOff x="451150" y="3930620"/>
            <a:chExt cx="7811465" cy="504056"/>
          </a:xfrm>
        </p:grpSpPr>
        <p:sp>
          <p:nvSpPr>
            <p:cNvPr id="78" name="Rectangle 77"/>
            <p:cNvSpPr/>
            <p:nvPr/>
          </p:nvSpPr>
          <p:spPr bwMode="auto">
            <a:xfrm>
              <a:off x="451150" y="3930620"/>
              <a:ext cx="1131439" cy="50405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Aft>
                  <a:spcPct val="0"/>
                </a:spcAft>
              </a:pPr>
              <a:r>
                <a:rPr kumimoji="0" lang="de-DE" sz="8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PPE</a:t>
              </a:r>
              <a:endParaRPr kumimoji="0" lang="en-GB" sz="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2095050" y="4118212"/>
              <a:ext cx="6167565" cy="93773"/>
              <a:chOff x="2463346" y="2880248"/>
              <a:chExt cx="6167565" cy="72578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2463346" y="2880248"/>
                <a:ext cx="712595" cy="66315"/>
                <a:chOff x="2463346" y="2831408"/>
                <a:chExt cx="712595" cy="67204"/>
              </a:xfrm>
            </p:grpSpPr>
            <p:sp>
              <p:nvSpPr>
                <p:cNvPr id="92" name="Rectangle 91"/>
                <p:cNvSpPr/>
                <p:nvPr>
                  <p:custDataLst>
                    <p:tags r:id="rId84"/>
                  </p:custDataLst>
                </p:nvPr>
              </p:nvSpPr>
              <p:spPr bwMode="gray">
                <a:xfrm>
                  <a:off x="2463346" y="2831408"/>
                  <a:ext cx="234914" cy="6692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700" dirty="0">
                      <a:solidFill>
                        <a:srgbClr val="666666">
                          <a:lumMod val="50000"/>
                        </a:srgbClr>
                      </a:solidFill>
                    </a:rPr>
                    <a:t>W2</a:t>
                  </a:r>
                  <a:endParaRPr lang="en-GB" sz="700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93" name="Rectangle 92"/>
                <p:cNvSpPr/>
                <p:nvPr>
                  <p:custDataLst>
                    <p:tags r:id="rId85"/>
                  </p:custDataLst>
                </p:nvPr>
              </p:nvSpPr>
              <p:spPr bwMode="gray">
                <a:xfrm>
                  <a:off x="2746647" y="2831684"/>
                  <a:ext cx="136261" cy="66652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94" name="Rectangle 93"/>
                <p:cNvSpPr/>
                <p:nvPr>
                  <p:custDataLst>
                    <p:tags r:id="rId86"/>
                  </p:custDataLst>
                </p:nvPr>
              </p:nvSpPr>
              <p:spPr bwMode="gray">
                <a:xfrm>
                  <a:off x="2921367" y="2831684"/>
                  <a:ext cx="254574" cy="66928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3907988" y="2880520"/>
                <a:ext cx="789260" cy="65772"/>
                <a:chOff x="3900585" y="2834581"/>
                <a:chExt cx="789260" cy="65772"/>
              </a:xfrm>
            </p:grpSpPr>
            <p:sp>
              <p:nvSpPr>
                <p:cNvPr id="90" name="Rectangle 89"/>
                <p:cNvSpPr/>
                <p:nvPr>
                  <p:custDataLst>
                    <p:tags r:id="rId81"/>
                  </p:custDataLst>
                </p:nvPr>
              </p:nvSpPr>
              <p:spPr bwMode="gray">
                <a:xfrm>
                  <a:off x="4402251" y="2834581"/>
                  <a:ext cx="136261" cy="65772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91" name="Rectangle 90"/>
                <p:cNvSpPr/>
                <p:nvPr>
                  <p:custDataLst>
                    <p:tags r:id="rId82"/>
                  </p:custDataLst>
                </p:nvPr>
              </p:nvSpPr>
              <p:spPr bwMode="gray">
                <a:xfrm>
                  <a:off x="4570457" y="2834581"/>
                  <a:ext cx="119388" cy="65771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89" name="Rectangle 88"/>
                <p:cNvSpPr/>
                <p:nvPr>
                  <p:custDataLst>
                    <p:tags r:id="rId83"/>
                  </p:custDataLst>
                </p:nvPr>
              </p:nvSpPr>
              <p:spPr bwMode="gray">
                <a:xfrm>
                  <a:off x="3900585" y="2834581"/>
                  <a:ext cx="462194" cy="65771"/>
                </a:xfrm>
                <a:prstGeom prst="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700" dirty="0">
                      <a:solidFill>
                        <a:srgbClr val="666666">
                          <a:lumMod val="50000"/>
                        </a:srgbClr>
                      </a:solidFill>
                    </a:rPr>
                    <a:t>W3 BD</a:t>
                  </a:r>
                  <a:endParaRPr lang="en-GB" sz="700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</p:grpSp>
          <p:sp>
            <p:nvSpPr>
              <p:cNvPr id="85" name="Rectangle 84"/>
              <p:cNvSpPr/>
              <p:nvPr>
                <p:custDataLst>
                  <p:tags r:id="rId77"/>
                </p:custDataLst>
              </p:nvPr>
            </p:nvSpPr>
            <p:spPr bwMode="gray">
              <a:xfrm>
                <a:off x="6106330" y="2880521"/>
                <a:ext cx="200139" cy="67088"/>
              </a:xfrm>
              <a:prstGeom prst="rect">
                <a:avLst/>
              </a:prstGeom>
              <a:solidFill>
                <a:schemeClr val="accent2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BE" sz="700" dirty="0">
                    <a:solidFill>
                      <a:srgbClr val="666666">
                        <a:lumMod val="50000"/>
                      </a:srgbClr>
                    </a:solidFill>
                  </a:rPr>
                  <a:t>W4</a:t>
                </a:r>
                <a:endParaRPr lang="en-GB" sz="700" dirty="0">
                  <a:solidFill>
                    <a:srgbClr val="666666">
                      <a:lumMod val="50000"/>
                    </a:srgbClr>
                  </a:solidFill>
                </a:endParaRPr>
              </a:p>
            </p:txBody>
          </p:sp>
          <p:sp>
            <p:nvSpPr>
              <p:cNvPr id="86" name="Rectangle 85"/>
              <p:cNvSpPr/>
              <p:nvPr>
                <p:custDataLst>
                  <p:tags r:id="rId78"/>
                </p:custDataLst>
              </p:nvPr>
            </p:nvSpPr>
            <p:spPr bwMode="gray">
              <a:xfrm>
                <a:off x="8430772" y="2880521"/>
                <a:ext cx="200139" cy="72305"/>
              </a:xfrm>
              <a:prstGeom prst="rect">
                <a:avLst/>
              </a:prstGeom>
              <a:solidFill>
                <a:schemeClr val="accent2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BE" sz="700" dirty="0">
                    <a:solidFill>
                      <a:srgbClr val="666666">
                        <a:lumMod val="50000"/>
                      </a:srgbClr>
                    </a:solidFill>
                  </a:rPr>
                  <a:t>W5</a:t>
                </a:r>
                <a:endParaRPr lang="en-GB" sz="700" dirty="0">
                  <a:solidFill>
                    <a:srgbClr val="666666">
                      <a:lumMod val="50000"/>
                    </a:srgbClr>
                  </a:solidFill>
                </a:endParaRPr>
              </a:p>
            </p:txBody>
          </p:sp>
          <p:sp>
            <p:nvSpPr>
              <p:cNvPr id="88" name="Rectangle 87"/>
              <p:cNvSpPr/>
              <p:nvPr>
                <p:custDataLst>
                  <p:tags r:id="rId79"/>
                </p:custDataLst>
              </p:nvPr>
            </p:nvSpPr>
            <p:spPr bwMode="gray">
              <a:xfrm>
                <a:off x="7645701" y="2880521"/>
                <a:ext cx="200139" cy="71829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700" dirty="0">
                  <a:solidFill>
                    <a:srgbClr val="666666">
                      <a:lumMod val="50000"/>
                    </a:srgbClr>
                  </a:solidFill>
                </a:endParaRPr>
              </a:p>
            </p:txBody>
          </p:sp>
          <p:sp>
            <p:nvSpPr>
              <p:cNvPr id="87" name="Rectangle 86"/>
              <p:cNvSpPr/>
              <p:nvPr>
                <p:custDataLst>
                  <p:tags r:id="rId80"/>
                </p:custDataLst>
              </p:nvPr>
            </p:nvSpPr>
            <p:spPr bwMode="gray">
              <a:xfrm>
                <a:off x="5225987" y="2880521"/>
                <a:ext cx="200139" cy="6529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700" dirty="0">
                  <a:solidFill>
                    <a:srgbClr val="666666">
                      <a:lumMod val="50000"/>
                    </a:srgbClr>
                  </a:solidFill>
                </a:endParaRPr>
              </a:p>
            </p:txBody>
          </p:sp>
        </p:grpSp>
      </p:grpSp>
      <p:grpSp>
        <p:nvGrpSpPr>
          <p:cNvPr id="121" name="Group 120"/>
          <p:cNvGrpSpPr/>
          <p:nvPr/>
        </p:nvGrpSpPr>
        <p:grpSpPr>
          <a:xfrm>
            <a:off x="496416" y="2348107"/>
            <a:ext cx="1093381" cy="268404"/>
            <a:chOff x="409978" y="3953988"/>
            <a:chExt cx="1093381" cy="268404"/>
          </a:xfrm>
        </p:grpSpPr>
        <p:sp>
          <p:nvSpPr>
            <p:cNvPr id="122" name="Rectangle 121"/>
            <p:cNvSpPr/>
            <p:nvPr/>
          </p:nvSpPr>
          <p:spPr bwMode="auto">
            <a:xfrm>
              <a:off x="409978" y="3953988"/>
              <a:ext cx="1093377" cy="127844"/>
            </a:xfrm>
            <a:prstGeom prst="rect">
              <a:avLst/>
            </a:prstGeom>
            <a:solidFill>
              <a:schemeClr val="tx2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i="1" dirty="0" smtClean="0">
                  <a:solidFill>
                    <a:schemeClr val="bg1">
                      <a:lumMod val="95000"/>
                    </a:schemeClr>
                  </a:solidFill>
                </a:rPr>
                <a:t>Environment</a:t>
              </a:r>
              <a:endParaRPr lang="en-GB" sz="700" i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>
              <a:off x="409983" y="4094548"/>
              <a:ext cx="1093376" cy="127844"/>
            </a:xfrm>
            <a:prstGeom prst="rect">
              <a:avLst/>
            </a:prstGeom>
            <a:solidFill>
              <a:schemeClr val="tx2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i="1" dirty="0" smtClean="0">
                  <a:solidFill>
                    <a:schemeClr val="bg1">
                      <a:lumMod val="95000"/>
                    </a:schemeClr>
                  </a:solidFill>
                </a:rPr>
                <a:t>Deployments</a:t>
              </a:r>
              <a:endParaRPr lang="en-GB" sz="700" i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235" name="Text Placeholder 4"/>
          <p:cNvSpPr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496420" y="1525090"/>
            <a:ext cx="1093377" cy="640481"/>
          </a:xfrm>
          <a:prstGeom prst="rect">
            <a:avLst/>
          </a:prstGeom>
          <a:solidFill>
            <a:schemeClr val="tx2"/>
          </a:solidFill>
          <a:extLst/>
        </p:spPr>
        <p:txBody>
          <a:bodyPr wrap="none" lIns="0" tIns="0" rIns="0" bIns="0" anchor="ctr" anchorCtr="0">
            <a:noAutofit/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Century Gothic" pitchFamily="34" charset="0"/>
              <a:buChar char="►"/>
              <a:defRPr sz="2200">
                <a:solidFill>
                  <a:schemeClr val="tx1"/>
                </a:solidFill>
                <a:latin typeface="+mn-lt"/>
              </a:defRPr>
            </a:lvl2pPr>
            <a:lvl3pPr marL="809625" indent="-93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+mn-lt"/>
              </a:defRPr>
            </a:lvl3pPr>
            <a:lvl4pPr marL="4173538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4C4C4C"/>
                </a:solidFill>
                <a:latin typeface="+mn-lt"/>
              </a:defRPr>
            </a:lvl4pPr>
            <a:lvl5pPr marL="4581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5pPr>
            <a:lvl6pPr marL="50387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6pPr>
            <a:lvl7pPr marL="54959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7pPr>
            <a:lvl8pPr marL="59531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8pPr>
            <a:lvl9pPr marL="64103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1000" b="1" i="1" dirty="0" smtClean="0">
                <a:solidFill>
                  <a:srgbClr val="FFFFFF"/>
                </a:solidFill>
                <a:sym typeface="+mn-lt"/>
              </a:rPr>
              <a:t>Main Scenario</a:t>
            </a:r>
          </a:p>
        </p:txBody>
      </p:sp>
      <p:grpSp>
        <p:nvGrpSpPr>
          <p:cNvPr id="261" name="Group 260"/>
          <p:cNvGrpSpPr/>
          <p:nvPr/>
        </p:nvGrpSpPr>
        <p:grpSpPr>
          <a:xfrm>
            <a:off x="505556" y="6267028"/>
            <a:ext cx="3184047" cy="451098"/>
            <a:chOff x="2123728" y="4869160"/>
            <a:chExt cx="2855923" cy="451098"/>
          </a:xfrm>
        </p:grpSpPr>
        <p:grpSp>
          <p:nvGrpSpPr>
            <p:cNvPr id="262" name="Group 261"/>
            <p:cNvGrpSpPr/>
            <p:nvPr/>
          </p:nvGrpSpPr>
          <p:grpSpPr>
            <a:xfrm>
              <a:off x="2123728" y="4869160"/>
              <a:ext cx="1512167" cy="451098"/>
              <a:chOff x="2123728" y="4869160"/>
              <a:chExt cx="1512167" cy="451098"/>
            </a:xfrm>
          </p:grpSpPr>
          <p:grpSp>
            <p:nvGrpSpPr>
              <p:cNvPr id="273" name="Group 272"/>
              <p:cNvGrpSpPr/>
              <p:nvPr/>
            </p:nvGrpSpPr>
            <p:grpSpPr>
              <a:xfrm>
                <a:off x="2123728" y="4869160"/>
                <a:ext cx="1512167" cy="108012"/>
                <a:chOff x="2123728" y="4869160"/>
                <a:chExt cx="1512167" cy="108012"/>
              </a:xfrm>
            </p:grpSpPr>
            <p:sp>
              <p:nvSpPr>
                <p:cNvPr id="283" name="Rectangle 282"/>
                <p:cNvSpPr/>
                <p:nvPr/>
              </p:nvSpPr>
              <p:spPr bwMode="auto">
                <a:xfrm>
                  <a:off x="2123728" y="4869160"/>
                  <a:ext cx="108012" cy="108012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bg1"/>
                  </a:solidFill>
                </a:ln>
                <a:effectLst/>
                <a:extLst/>
              </p:spPr>
              <p:txBody>
                <a:bodyPr vert="horz" wrap="square" lIns="0" tIns="45720" rIns="91440" bIns="45720" numCol="1" rtlCol="0" anchor="b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84" name="Rectangle 283"/>
                <p:cNvSpPr/>
                <p:nvPr/>
              </p:nvSpPr>
              <p:spPr bwMode="auto">
                <a:xfrm>
                  <a:off x="2234598" y="4869160"/>
                  <a:ext cx="1401297" cy="1080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cs typeface="Arial" charset="0"/>
                    </a:rPr>
                    <a:t>Community</a:t>
                  </a:r>
                  <a:r>
                    <a:rPr kumimoji="0" lang="en-GB" sz="700" b="1" i="0" u="none" strike="noStrike" cap="none" normalizeH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cs typeface="Arial" charset="0"/>
                    </a:rPr>
                    <a:t> Testing</a:t>
                  </a:r>
                  <a:endParaRPr kumimoji="0" lang="en-GB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274" name="Group 273"/>
              <p:cNvGrpSpPr/>
              <p:nvPr/>
            </p:nvGrpSpPr>
            <p:grpSpPr>
              <a:xfrm>
                <a:off x="2123728" y="4983522"/>
                <a:ext cx="1512167" cy="108012"/>
                <a:chOff x="2123728" y="4869160"/>
                <a:chExt cx="1512167" cy="108012"/>
              </a:xfrm>
            </p:grpSpPr>
            <p:sp>
              <p:nvSpPr>
                <p:cNvPr id="281" name="Rectangle 280"/>
                <p:cNvSpPr/>
                <p:nvPr/>
              </p:nvSpPr>
              <p:spPr bwMode="auto">
                <a:xfrm>
                  <a:off x="2123728" y="4869160"/>
                  <a:ext cx="108012" cy="108012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solidFill>
                    <a:schemeClr val="bg1"/>
                  </a:solidFill>
                </a:ln>
                <a:effectLst/>
                <a:extLst/>
              </p:spPr>
              <p:txBody>
                <a:bodyPr vert="horz" wrap="square" lIns="0" tIns="45720" rIns="91440" bIns="45720" numCol="1" rtlCol="0" anchor="b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82" name="Rectangle 281"/>
                <p:cNvSpPr/>
                <p:nvPr/>
              </p:nvSpPr>
              <p:spPr bwMode="auto">
                <a:xfrm>
                  <a:off x="2234598" y="4869160"/>
                  <a:ext cx="1401297" cy="1080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cs typeface="Arial" charset="0"/>
                    </a:rPr>
                    <a:t>Stabilisation Period</a:t>
                  </a:r>
                </a:p>
              </p:txBody>
            </p:sp>
          </p:grpSp>
          <p:grpSp>
            <p:nvGrpSpPr>
              <p:cNvPr id="275" name="Group 274"/>
              <p:cNvGrpSpPr/>
              <p:nvPr/>
            </p:nvGrpSpPr>
            <p:grpSpPr>
              <a:xfrm>
                <a:off x="2123728" y="5097884"/>
                <a:ext cx="1512167" cy="108012"/>
                <a:chOff x="2123728" y="4869160"/>
                <a:chExt cx="1512167" cy="108012"/>
              </a:xfrm>
            </p:grpSpPr>
            <p:sp>
              <p:nvSpPr>
                <p:cNvPr id="279" name="Rectangle 278"/>
                <p:cNvSpPr/>
                <p:nvPr/>
              </p:nvSpPr>
              <p:spPr bwMode="auto">
                <a:xfrm>
                  <a:off x="2123728" y="4869160"/>
                  <a:ext cx="108012" cy="108012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solidFill>
                    <a:schemeClr val="bg1"/>
                  </a:solidFill>
                </a:ln>
                <a:effectLst/>
                <a:extLst/>
              </p:spPr>
              <p:txBody>
                <a:bodyPr vert="horz" wrap="square" lIns="0" tIns="45720" rIns="91440" bIns="45720" numCol="1" rtlCol="0" anchor="b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80" name="Rectangle 279"/>
                <p:cNvSpPr/>
                <p:nvPr/>
              </p:nvSpPr>
              <p:spPr bwMode="auto">
                <a:xfrm>
                  <a:off x="2234598" y="4869160"/>
                  <a:ext cx="1401297" cy="1080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cs typeface="Arial" charset="0"/>
                    </a:rPr>
                    <a:t>W4 Buffer</a:t>
                  </a:r>
                </a:p>
              </p:txBody>
            </p:sp>
          </p:grpSp>
          <p:grpSp>
            <p:nvGrpSpPr>
              <p:cNvPr id="276" name="Group 275"/>
              <p:cNvGrpSpPr/>
              <p:nvPr/>
            </p:nvGrpSpPr>
            <p:grpSpPr>
              <a:xfrm>
                <a:off x="2123728" y="5212246"/>
                <a:ext cx="1512167" cy="108012"/>
                <a:chOff x="2123728" y="4869160"/>
                <a:chExt cx="1512167" cy="108012"/>
              </a:xfrm>
            </p:grpSpPr>
            <p:sp>
              <p:nvSpPr>
                <p:cNvPr id="277" name="Rectangle 276"/>
                <p:cNvSpPr/>
                <p:nvPr/>
              </p:nvSpPr>
              <p:spPr bwMode="auto">
                <a:xfrm>
                  <a:off x="2123728" y="4869160"/>
                  <a:ext cx="108012" cy="10801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/>
                  </a:solidFill>
                </a:ln>
                <a:effectLst/>
                <a:extLst/>
              </p:spPr>
              <p:txBody>
                <a:bodyPr vert="horz" wrap="square" lIns="0" tIns="45720" rIns="91440" bIns="45720" numCol="1" rtlCol="0" anchor="b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78" name="Rectangle 277"/>
                <p:cNvSpPr/>
                <p:nvPr/>
              </p:nvSpPr>
              <p:spPr bwMode="auto">
                <a:xfrm>
                  <a:off x="2234598" y="4869160"/>
                  <a:ext cx="1401297" cy="1080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cs typeface="Arial" charset="0"/>
                    </a:rPr>
                    <a:t>Migrated CSDs &amp; CBs 1.3 all</a:t>
                  </a:r>
                </a:p>
              </p:txBody>
            </p:sp>
          </p:grpSp>
        </p:grpSp>
        <p:grpSp>
          <p:nvGrpSpPr>
            <p:cNvPr id="263" name="Group 262"/>
            <p:cNvGrpSpPr/>
            <p:nvPr/>
          </p:nvGrpSpPr>
          <p:grpSpPr>
            <a:xfrm>
              <a:off x="3419872" y="4869160"/>
              <a:ext cx="1559779" cy="336736"/>
              <a:chOff x="2123728" y="4869160"/>
              <a:chExt cx="1559779" cy="336736"/>
            </a:xfrm>
          </p:grpSpPr>
          <p:grpSp>
            <p:nvGrpSpPr>
              <p:cNvPr id="264" name="Group 263"/>
              <p:cNvGrpSpPr/>
              <p:nvPr/>
            </p:nvGrpSpPr>
            <p:grpSpPr>
              <a:xfrm>
                <a:off x="2123728" y="4869160"/>
                <a:ext cx="1553378" cy="108012"/>
                <a:chOff x="2123728" y="4869160"/>
                <a:chExt cx="1553378" cy="108012"/>
              </a:xfrm>
            </p:grpSpPr>
            <p:sp>
              <p:nvSpPr>
                <p:cNvPr id="271" name="Rectangle 270"/>
                <p:cNvSpPr/>
                <p:nvPr/>
              </p:nvSpPr>
              <p:spPr bwMode="auto">
                <a:xfrm>
                  <a:off x="2123728" y="4869160"/>
                  <a:ext cx="108012" cy="108012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chemeClr val="bg1"/>
                  </a:solidFill>
                </a:ln>
                <a:effectLst/>
                <a:extLst/>
              </p:spPr>
              <p:txBody>
                <a:bodyPr vert="horz" wrap="square" lIns="0" tIns="45720" rIns="91440" bIns="45720" numCol="1" rtlCol="0" anchor="b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72" name="Rectangle 271"/>
                <p:cNvSpPr/>
                <p:nvPr/>
              </p:nvSpPr>
              <p:spPr bwMode="auto">
                <a:xfrm>
                  <a:off x="2275809" y="4869160"/>
                  <a:ext cx="1401297" cy="1080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cs typeface="Arial" charset="0"/>
                    </a:rPr>
                    <a:t>Freeze</a:t>
                  </a:r>
                </a:p>
              </p:txBody>
            </p:sp>
          </p:grpSp>
          <p:grpSp>
            <p:nvGrpSpPr>
              <p:cNvPr id="265" name="Group 264"/>
              <p:cNvGrpSpPr/>
              <p:nvPr/>
            </p:nvGrpSpPr>
            <p:grpSpPr>
              <a:xfrm>
                <a:off x="2123728" y="4983522"/>
                <a:ext cx="1559779" cy="108012"/>
                <a:chOff x="2123728" y="4869160"/>
                <a:chExt cx="1559779" cy="108012"/>
              </a:xfrm>
            </p:grpSpPr>
            <p:sp>
              <p:nvSpPr>
                <p:cNvPr id="269" name="Rectangle 268"/>
                <p:cNvSpPr/>
                <p:nvPr/>
              </p:nvSpPr>
              <p:spPr bwMode="auto">
                <a:xfrm>
                  <a:off x="2123728" y="4869160"/>
                  <a:ext cx="108012" cy="10801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  <a:effectLst/>
                <a:extLst/>
              </p:spPr>
              <p:txBody>
                <a:bodyPr vert="horz" wrap="square" lIns="0" tIns="45720" rIns="91440" bIns="45720" numCol="1" rtlCol="0" anchor="b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70" name="Rectangle 269"/>
                <p:cNvSpPr/>
                <p:nvPr/>
              </p:nvSpPr>
              <p:spPr bwMode="auto">
                <a:xfrm>
                  <a:off x="2282210" y="4869160"/>
                  <a:ext cx="1401297" cy="1080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cs typeface="Arial" charset="0"/>
                    </a:rPr>
                    <a:t>Wave Set Up</a:t>
                  </a:r>
                </a:p>
              </p:txBody>
            </p:sp>
          </p:grpSp>
          <p:grpSp>
            <p:nvGrpSpPr>
              <p:cNvPr id="266" name="Group 265"/>
              <p:cNvGrpSpPr/>
              <p:nvPr/>
            </p:nvGrpSpPr>
            <p:grpSpPr>
              <a:xfrm>
                <a:off x="2123728" y="5097884"/>
                <a:ext cx="1552072" cy="108012"/>
                <a:chOff x="2123728" y="4869160"/>
                <a:chExt cx="1552072" cy="108012"/>
              </a:xfrm>
            </p:grpSpPr>
            <p:sp>
              <p:nvSpPr>
                <p:cNvPr id="267" name="Rectangle 266"/>
                <p:cNvSpPr/>
                <p:nvPr/>
              </p:nvSpPr>
              <p:spPr bwMode="auto">
                <a:xfrm>
                  <a:off x="2123728" y="4869160"/>
                  <a:ext cx="108012" cy="108012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bg1"/>
                  </a:solidFill>
                </a:ln>
                <a:effectLst/>
                <a:extLst/>
              </p:spPr>
              <p:txBody>
                <a:bodyPr vert="horz" wrap="square" lIns="0" tIns="45720" rIns="91440" bIns="45720" numCol="1" rtlCol="0" anchor="b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68" name="Rectangle 267"/>
                <p:cNvSpPr/>
                <p:nvPr/>
              </p:nvSpPr>
              <p:spPr bwMode="auto">
                <a:xfrm>
                  <a:off x="2274503" y="4869160"/>
                  <a:ext cx="1401297" cy="1080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7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cs typeface="Arial" charset="0"/>
                    </a:rPr>
                    <a:t>Migrated CSDs &amp; CBs R1.2 all</a:t>
                  </a:r>
                </a:p>
              </p:txBody>
            </p:sp>
          </p:grpSp>
        </p:grpSp>
      </p:grpSp>
      <p:sp>
        <p:nvSpPr>
          <p:cNvPr id="309" name="Rectangle 4"/>
          <p:cNvSpPr txBox="1">
            <a:spLocks noChangeArrowheads="1"/>
          </p:cNvSpPr>
          <p:nvPr/>
        </p:nvSpPr>
        <p:spPr bwMode="auto">
          <a:xfrm>
            <a:off x="755577" y="561975"/>
            <a:ext cx="7848872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Main Scenario – Draft Planning</a:t>
            </a:r>
            <a:r>
              <a:rPr lang="en-GB" sz="2500" b="1" dirty="0" smtClean="0">
                <a:solidFill>
                  <a:srgbClr val="339999"/>
                </a:solidFill>
              </a:rPr>
              <a:t/>
            </a:r>
            <a:br>
              <a:rPr lang="en-GB" sz="2500" b="1" dirty="0" smtClean="0">
                <a:solidFill>
                  <a:srgbClr val="339999"/>
                </a:solidFill>
              </a:rPr>
            </a:br>
            <a:r>
              <a:rPr lang="en-GB" sz="2000" dirty="0">
                <a:latin typeface="+mj-lt"/>
                <a:ea typeface="+mj-ea"/>
                <a:cs typeface="+mj-cs"/>
              </a:rPr>
              <a:t>Overview Revised Synchronisation Points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96408" y="4787468"/>
            <a:ext cx="8091087" cy="1406996"/>
            <a:chOff x="411565" y="4686301"/>
            <a:chExt cx="8091087" cy="1406996"/>
          </a:xfrm>
        </p:grpSpPr>
        <p:sp>
          <p:nvSpPr>
            <p:cNvPr id="132" name="Rectangle 131"/>
            <p:cNvSpPr/>
            <p:nvPr/>
          </p:nvSpPr>
          <p:spPr bwMode="auto">
            <a:xfrm>
              <a:off x="411573" y="4686301"/>
              <a:ext cx="1093377" cy="140699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800" b="1" i="1" dirty="0" smtClean="0">
                  <a:sym typeface="+mn-lt"/>
                </a:rPr>
                <a:t>SPs </a:t>
              </a:r>
              <a:r>
                <a:rPr lang="en-US" sz="800" b="1" i="1" dirty="0">
                  <a:sym typeface="+mn-lt"/>
                </a:rPr>
                <a:t>for all waves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411575" y="5029050"/>
              <a:ext cx="6520812" cy="160788"/>
              <a:chOff x="755578" y="5075113"/>
              <a:chExt cx="6520812" cy="160788"/>
            </a:xfrm>
          </p:grpSpPr>
          <p:sp>
            <p:nvSpPr>
              <p:cNvPr id="148" name="Rectangle 147"/>
              <p:cNvSpPr/>
              <p:nvPr/>
            </p:nvSpPr>
            <p:spPr bwMode="auto">
              <a:xfrm>
                <a:off x="755578" y="5075113"/>
                <a:ext cx="1093376" cy="16078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600" b="1" i="1" dirty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SP10 – Start Community</a:t>
                </a:r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2411756" y="5106606"/>
                <a:ext cx="805499" cy="97801"/>
                <a:chOff x="3647231" y="4968384"/>
                <a:chExt cx="791143" cy="91440"/>
              </a:xfrm>
            </p:grpSpPr>
            <p:sp>
              <p:nvSpPr>
                <p:cNvPr id="156" name="Diamond 155"/>
                <p:cNvSpPr/>
                <p:nvPr>
                  <p:custDataLst>
                    <p:tags r:id="rId76"/>
                  </p:custDataLst>
                </p:nvPr>
              </p:nvSpPr>
              <p:spPr bwMode="gray">
                <a:xfrm>
                  <a:off x="3647231" y="4968384"/>
                  <a:ext cx="81280" cy="91440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57" name="Rectangle 156"/>
                <p:cNvSpPr/>
                <p:nvPr/>
              </p:nvSpPr>
              <p:spPr bwMode="auto">
                <a:xfrm>
                  <a:off x="3747757" y="4975642"/>
                  <a:ext cx="690617" cy="769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SP10.3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(22/02)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150" name="Group 149"/>
              <p:cNvGrpSpPr/>
              <p:nvPr/>
            </p:nvGrpSpPr>
            <p:grpSpPr>
              <a:xfrm>
                <a:off x="3788009" y="5086013"/>
                <a:ext cx="820273" cy="97801"/>
                <a:chOff x="3820512" y="4949682"/>
                <a:chExt cx="805654" cy="91440"/>
              </a:xfrm>
            </p:grpSpPr>
            <p:sp>
              <p:nvSpPr>
                <p:cNvPr id="154" name="Diamond 153"/>
                <p:cNvSpPr/>
                <p:nvPr>
                  <p:custDataLst>
                    <p:tags r:id="rId75"/>
                  </p:custDataLst>
                </p:nvPr>
              </p:nvSpPr>
              <p:spPr bwMode="gray">
                <a:xfrm>
                  <a:off x="3820512" y="4949682"/>
                  <a:ext cx="81280" cy="91440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55" name="Rectangle 154"/>
                <p:cNvSpPr/>
                <p:nvPr/>
              </p:nvSpPr>
              <p:spPr bwMode="auto">
                <a:xfrm>
                  <a:off x="3936177" y="4956911"/>
                  <a:ext cx="689989" cy="769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SP10.4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(11/07)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151" name="Group 150"/>
              <p:cNvGrpSpPr/>
              <p:nvPr/>
            </p:nvGrpSpPr>
            <p:grpSpPr>
              <a:xfrm>
                <a:off x="6224134" y="5086012"/>
                <a:ext cx="1052256" cy="97801"/>
                <a:chOff x="4209054" y="4949682"/>
                <a:chExt cx="1033502" cy="91440"/>
              </a:xfrm>
            </p:grpSpPr>
            <p:sp>
              <p:nvSpPr>
                <p:cNvPr id="152" name="Diamond 151"/>
                <p:cNvSpPr/>
                <p:nvPr>
                  <p:custDataLst>
                    <p:tags r:id="rId74"/>
                  </p:custDataLst>
                </p:nvPr>
              </p:nvSpPr>
              <p:spPr bwMode="gray">
                <a:xfrm>
                  <a:off x="4209054" y="4949682"/>
                  <a:ext cx="81280" cy="91440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53" name="Rectangle 152"/>
                <p:cNvSpPr/>
                <p:nvPr/>
              </p:nvSpPr>
              <p:spPr bwMode="auto">
                <a:xfrm>
                  <a:off x="4309677" y="4956910"/>
                  <a:ext cx="932879" cy="769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SP10.5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(13/03)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411565" y="5383212"/>
              <a:ext cx="7971837" cy="160740"/>
              <a:chOff x="755578" y="5415690"/>
              <a:chExt cx="7971837" cy="160740"/>
            </a:xfrm>
          </p:grpSpPr>
          <p:sp>
            <p:nvSpPr>
              <p:cNvPr id="159" name="Rectangle 158"/>
              <p:cNvSpPr/>
              <p:nvPr/>
            </p:nvSpPr>
            <p:spPr bwMode="auto">
              <a:xfrm>
                <a:off x="755578" y="5415690"/>
                <a:ext cx="1093376" cy="16074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600" b="1" i="1" dirty="0" smtClean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SP12 </a:t>
                </a:r>
                <a:r>
                  <a:rPr lang="en-GB" sz="600" b="1" i="1" dirty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– </a:t>
                </a:r>
                <a:r>
                  <a:rPr lang="en-GB" sz="600" b="1" i="1" dirty="0" smtClean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End of User Testing</a:t>
                </a:r>
                <a:endParaRPr lang="en-GB" sz="600" b="1" i="1" dirty="0">
                  <a:solidFill>
                    <a:schemeClr val="bg1">
                      <a:lumMod val="95000"/>
                    </a:schemeClr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60" name="Group 159"/>
              <p:cNvGrpSpPr/>
              <p:nvPr/>
            </p:nvGrpSpPr>
            <p:grpSpPr>
              <a:xfrm>
                <a:off x="2555477" y="5433191"/>
                <a:ext cx="816468" cy="97801"/>
                <a:chOff x="3576242" y="4955794"/>
                <a:chExt cx="801923" cy="91440"/>
              </a:xfrm>
            </p:grpSpPr>
            <p:sp>
              <p:nvSpPr>
                <p:cNvPr id="170" name="Diamond 169"/>
                <p:cNvSpPr/>
                <p:nvPr>
                  <p:custDataLst>
                    <p:tags r:id="rId73"/>
                  </p:custDataLst>
                </p:nvPr>
              </p:nvSpPr>
              <p:spPr bwMode="gray">
                <a:xfrm>
                  <a:off x="3576242" y="4955794"/>
                  <a:ext cx="81280" cy="91440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b="1" u="sng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1" name="Rectangle 170"/>
                <p:cNvSpPr/>
                <p:nvPr/>
              </p:nvSpPr>
              <p:spPr bwMode="auto">
                <a:xfrm>
                  <a:off x="3673221" y="4963015"/>
                  <a:ext cx="704944" cy="769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SP12.2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(07/03)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161" name="Group 160"/>
              <p:cNvGrpSpPr/>
              <p:nvPr/>
            </p:nvGrpSpPr>
            <p:grpSpPr>
              <a:xfrm>
                <a:off x="4143992" y="5433181"/>
                <a:ext cx="837769" cy="97801"/>
                <a:chOff x="3861456" y="4955785"/>
                <a:chExt cx="822838" cy="91440"/>
              </a:xfrm>
            </p:grpSpPr>
            <p:sp>
              <p:nvSpPr>
                <p:cNvPr id="168" name="Diamond 167"/>
                <p:cNvSpPr/>
                <p:nvPr>
                  <p:custDataLst>
                    <p:tags r:id="rId72"/>
                  </p:custDataLst>
                </p:nvPr>
              </p:nvSpPr>
              <p:spPr bwMode="gray">
                <a:xfrm>
                  <a:off x="3861456" y="4955785"/>
                  <a:ext cx="81280" cy="91440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b="1" u="sng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9" name="Rectangle 168"/>
                <p:cNvSpPr/>
                <p:nvPr/>
              </p:nvSpPr>
              <p:spPr bwMode="auto">
                <a:xfrm>
                  <a:off x="3961510" y="4962486"/>
                  <a:ext cx="722784" cy="769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SP12.3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(22/08)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162" name="Group 161"/>
              <p:cNvGrpSpPr/>
              <p:nvPr/>
            </p:nvGrpSpPr>
            <p:grpSpPr>
              <a:xfrm>
                <a:off x="5589885" y="5432614"/>
                <a:ext cx="1029650" cy="97801"/>
                <a:chOff x="4041294" y="4955256"/>
                <a:chExt cx="1011299" cy="91440"/>
              </a:xfrm>
            </p:grpSpPr>
            <p:sp>
              <p:nvSpPr>
                <p:cNvPr id="166" name="Diamond 165"/>
                <p:cNvSpPr/>
                <p:nvPr>
                  <p:custDataLst>
                    <p:tags r:id="rId71"/>
                  </p:custDataLst>
                </p:nvPr>
              </p:nvSpPr>
              <p:spPr bwMode="gray">
                <a:xfrm>
                  <a:off x="4041294" y="4955256"/>
                  <a:ext cx="81280" cy="91440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b="1" u="sng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7" name="Rectangle 166"/>
                <p:cNvSpPr/>
                <p:nvPr/>
              </p:nvSpPr>
              <p:spPr bwMode="auto">
                <a:xfrm>
                  <a:off x="4141756" y="4962486"/>
                  <a:ext cx="910837" cy="769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SP12.4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(16/01)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163" name="Group 162"/>
              <p:cNvGrpSpPr/>
              <p:nvPr/>
            </p:nvGrpSpPr>
            <p:grpSpPr>
              <a:xfrm>
                <a:off x="7821089" y="5432613"/>
                <a:ext cx="906326" cy="97801"/>
                <a:chOff x="4369556" y="4955255"/>
                <a:chExt cx="890172" cy="91440"/>
              </a:xfrm>
            </p:grpSpPr>
            <p:sp>
              <p:nvSpPr>
                <p:cNvPr id="164" name="Diamond 163"/>
                <p:cNvSpPr/>
                <p:nvPr>
                  <p:custDataLst>
                    <p:tags r:id="rId70"/>
                  </p:custDataLst>
                </p:nvPr>
              </p:nvSpPr>
              <p:spPr bwMode="gray">
                <a:xfrm>
                  <a:off x="4369556" y="4955255"/>
                  <a:ext cx="81280" cy="91440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b="1" u="sng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5" name="Rectangle 164"/>
                <p:cNvSpPr/>
                <p:nvPr/>
              </p:nvSpPr>
              <p:spPr bwMode="auto">
                <a:xfrm>
                  <a:off x="4455409" y="4962484"/>
                  <a:ext cx="804319" cy="769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SP12.5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(28/08)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</p:grpSp>
        <p:grpSp>
          <p:nvGrpSpPr>
            <p:cNvPr id="172" name="Group 171"/>
            <p:cNvGrpSpPr/>
            <p:nvPr/>
          </p:nvGrpSpPr>
          <p:grpSpPr>
            <a:xfrm>
              <a:off x="411575" y="5204817"/>
              <a:ext cx="7779328" cy="160740"/>
              <a:chOff x="760238" y="5198755"/>
              <a:chExt cx="7779328" cy="160740"/>
            </a:xfrm>
          </p:grpSpPr>
          <p:grpSp>
            <p:nvGrpSpPr>
              <p:cNvPr id="173" name="Group 172"/>
              <p:cNvGrpSpPr/>
              <p:nvPr/>
            </p:nvGrpSpPr>
            <p:grpSpPr>
              <a:xfrm>
                <a:off x="760238" y="5198755"/>
                <a:ext cx="5591052" cy="160740"/>
                <a:chOff x="760238" y="5198755"/>
                <a:chExt cx="5591052" cy="160740"/>
              </a:xfrm>
            </p:grpSpPr>
            <p:sp>
              <p:nvSpPr>
                <p:cNvPr id="177" name="Rectangle 176"/>
                <p:cNvSpPr/>
                <p:nvPr/>
              </p:nvSpPr>
              <p:spPr bwMode="auto">
                <a:xfrm>
                  <a:off x="760238" y="5198755"/>
                  <a:ext cx="1093376" cy="160740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GB" sz="600" b="1" i="1" dirty="0" smtClean="0">
                      <a:solidFill>
                        <a:schemeClr val="bg1">
                          <a:lumMod val="95000"/>
                        </a:schemeClr>
                      </a:solidFill>
                      <a:latin typeface="Arial" charset="0"/>
                      <a:cs typeface="Arial" charset="0"/>
                    </a:rPr>
                    <a:t>SP11 </a:t>
                  </a:r>
                  <a:r>
                    <a:rPr lang="en-GB" sz="600" b="1" i="1" dirty="0">
                      <a:solidFill>
                        <a:schemeClr val="bg1">
                          <a:lumMod val="95000"/>
                        </a:schemeClr>
                      </a:solidFill>
                      <a:latin typeface="Arial" charset="0"/>
                      <a:cs typeface="Arial" charset="0"/>
                    </a:rPr>
                    <a:t>– Start </a:t>
                  </a:r>
                  <a:r>
                    <a:rPr lang="en-GB" sz="600" b="1" i="1" dirty="0" smtClean="0">
                      <a:solidFill>
                        <a:schemeClr val="bg1">
                          <a:lumMod val="95000"/>
                        </a:schemeClr>
                      </a:solidFill>
                      <a:latin typeface="Arial" charset="0"/>
                      <a:cs typeface="Arial" charset="0"/>
                    </a:rPr>
                    <a:t>Business Day</a:t>
                  </a:r>
                  <a:endParaRPr lang="en-GB" sz="600" b="1" i="1" dirty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78" name="Group 177"/>
                <p:cNvGrpSpPr/>
                <p:nvPr/>
              </p:nvGrpSpPr>
              <p:grpSpPr>
                <a:xfrm>
                  <a:off x="2106497" y="5230224"/>
                  <a:ext cx="937898" cy="97801"/>
                  <a:chOff x="3647231" y="4968853"/>
                  <a:chExt cx="921181" cy="91440"/>
                </a:xfrm>
              </p:grpSpPr>
              <p:sp>
                <p:nvSpPr>
                  <p:cNvPr id="185" name="Diamond 184"/>
                  <p:cNvSpPr/>
                  <p:nvPr>
                    <p:custDataLst>
                      <p:tags r:id="rId69"/>
                    </p:custDataLst>
                  </p:nvPr>
                </p:nvSpPr>
                <p:spPr bwMode="gray">
                  <a:xfrm>
                    <a:off x="3647231" y="4968853"/>
                    <a:ext cx="81280" cy="91440"/>
                  </a:xfrm>
                  <a:prstGeom prst="diamond">
                    <a:avLst/>
                  </a:prstGeom>
                  <a:solidFill>
                    <a:schemeClr val="tx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8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86" name="Rectangle 185"/>
                  <p:cNvSpPr/>
                  <p:nvPr/>
                </p:nvSpPr>
                <p:spPr bwMode="auto">
                  <a:xfrm>
                    <a:off x="3759474" y="4975185"/>
                    <a:ext cx="808938" cy="7698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sz="7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SP11.2 </a:t>
                    </a:r>
                    <a:r>
                      <a:rPr lang="en-US" sz="700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(18/01)</a:t>
                    </a:r>
                    <a:endParaRPr lang="en-US" sz="700" dirty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179" name="Group 178"/>
                <p:cNvGrpSpPr/>
                <p:nvPr/>
              </p:nvGrpSpPr>
              <p:grpSpPr>
                <a:xfrm>
                  <a:off x="3739394" y="5231177"/>
                  <a:ext cx="1048345" cy="97801"/>
                  <a:chOff x="3517557" y="4969744"/>
                  <a:chExt cx="1029660" cy="91440"/>
                </a:xfrm>
              </p:grpSpPr>
              <p:sp>
                <p:nvSpPr>
                  <p:cNvPr id="183" name="Diamond 182"/>
                  <p:cNvSpPr/>
                  <p:nvPr>
                    <p:custDataLst>
                      <p:tags r:id="rId68"/>
                    </p:custDataLst>
                  </p:nvPr>
                </p:nvSpPr>
                <p:spPr bwMode="gray">
                  <a:xfrm>
                    <a:off x="3517557" y="4969744"/>
                    <a:ext cx="81280" cy="91440"/>
                  </a:xfrm>
                  <a:prstGeom prst="diamond">
                    <a:avLst/>
                  </a:prstGeom>
                  <a:solidFill>
                    <a:schemeClr val="tx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800" b="1" u="sng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84" name="Rectangle 183"/>
                  <p:cNvSpPr/>
                  <p:nvPr/>
                </p:nvSpPr>
                <p:spPr bwMode="auto">
                  <a:xfrm>
                    <a:off x="3628938" y="4976973"/>
                    <a:ext cx="918279" cy="7698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sz="7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SP11.3 </a:t>
                    </a:r>
                    <a:r>
                      <a:rPr lang="en-US" sz="700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(04/07)</a:t>
                    </a:r>
                    <a:endParaRPr lang="en-US" sz="700" dirty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180" name="Group 179"/>
                <p:cNvGrpSpPr/>
                <p:nvPr/>
              </p:nvGrpSpPr>
              <p:grpSpPr>
                <a:xfrm>
                  <a:off x="5317393" y="5231177"/>
                  <a:ext cx="1033897" cy="97801"/>
                  <a:chOff x="4018480" y="4969745"/>
                  <a:chExt cx="1015471" cy="91440"/>
                </a:xfrm>
              </p:grpSpPr>
              <p:sp>
                <p:nvSpPr>
                  <p:cNvPr id="181" name="Diamond 180"/>
                  <p:cNvSpPr/>
                  <p:nvPr>
                    <p:custDataLst>
                      <p:tags r:id="rId67"/>
                    </p:custDataLst>
                  </p:nvPr>
                </p:nvSpPr>
                <p:spPr bwMode="gray">
                  <a:xfrm>
                    <a:off x="4018480" y="4969745"/>
                    <a:ext cx="81280" cy="91440"/>
                  </a:xfrm>
                  <a:prstGeom prst="diamond">
                    <a:avLst/>
                  </a:prstGeom>
                  <a:solidFill>
                    <a:schemeClr val="tx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800" b="1" u="sng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82" name="Rectangle 181"/>
                  <p:cNvSpPr/>
                  <p:nvPr/>
                </p:nvSpPr>
                <p:spPr bwMode="auto">
                  <a:xfrm>
                    <a:off x="4121362" y="4977359"/>
                    <a:ext cx="912589" cy="7698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sz="7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SP11.4 </a:t>
                    </a:r>
                    <a:r>
                      <a:rPr lang="en-US" sz="700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(26/12)</a:t>
                    </a:r>
                    <a:endParaRPr lang="en-US" sz="700" dirty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endParaRPr>
                  </a:p>
                </p:txBody>
              </p:sp>
            </p:grpSp>
          </p:grpSp>
          <p:grpSp>
            <p:nvGrpSpPr>
              <p:cNvPr id="174" name="Group 173"/>
              <p:cNvGrpSpPr/>
              <p:nvPr/>
            </p:nvGrpSpPr>
            <p:grpSpPr>
              <a:xfrm>
                <a:off x="7715848" y="5229262"/>
                <a:ext cx="823718" cy="97801"/>
                <a:chOff x="1864784" y="5662403"/>
                <a:chExt cx="823718" cy="97801"/>
              </a:xfrm>
            </p:grpSpPr>
            <p:sp>
              <p:nvSpPr>
                <p:cNvPr id="175" name="Diamond 174"/>
                <p:cNvSpPr/>
                <p:nvPr>
                  <p:custDataLst>
                    <p:tags r:id="rId66"/>
                  </p:custDataLst>
                </p:nvPr>
              </p:nvSpPr>
              <p:spPr bwMode="gray">
                <a:xfrm>
                  <a:off x="1864784" y="5662403"/>
                  <a:ext cx="91446" cy="97801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b="1" u="sng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6" name="Rectangle 175"/>
                <p:cNvSpPr/>
                <p:nvPr/>
              </p:nvSpPr>
              <p:spPr bwMode="auto">
                <a:xfrm>
                  <a:off x="1969095" y="5669502"/>
                  <a:ext cx="719407" cy="823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SP11.5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(07/08)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</p:grpSp>
        <p:grpSp>
          <p:nvGrpSpPr>
            <p:cNvPr id="198" name="Group 197"/>
            <p:cNvGrpSpPr/>
            <p:nvPr/>
          </p:nvGrpSpPr>
          <p:grpSpPr>
            <a:xfrm>
              <a:off x="411575" y="5733256"/>
              <a:ext cx="7461926" cy="160740"/>
              <a:chOff x="755578" y="5740651"/>
              <a:chExt cx="7461926" cy="160740"/>
            </a:xfrm>
          </p:grpSpPr>
          <p:sp>
            <p:nvSpPr>
              <p:cNvPr id="199" name="Rectangle 198"/>
              <p:cNvSpPr/>
              <p:nvPr/>
            </p:nvSpPr>
            <p:spPr bwMode="auto">
              <a:xfrm>
                <a:off x="755578" y="5740651"/>
                <a:ext cx="1093375" cy="16074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600" b="1" i="1" dirty="0" smtClean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SP15 </a:t>
                </a:r>
                <a:r>
                  <a:rPr lang="en-GB" sz="600" b="1" i="1" dirty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– </a:t>
                </a:r>
                <a:r>
                  <a:rPr lang="en-GB" sz="600" b="1" i="1" dirty="0" smtClean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Ready to Load SD</a:t>
                </a:r>
                <a:endParaRPr lang="en-GB" sz="600" b="1" i="1" dirty="0">
                  <a:solidFill>
                    <a:schemeClr val="bg1">
                      <a:lumMod val="95000"/>
                    </a:schemeClr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200" name="Group 199"/>
              <p:cNvGrpSpPr/>
              <p:nvPr/>
            </p:nvGrpSpPr>
            <p:grpSpPr>
              <a:xfrm>
                <a:off x="3463008" y="5772120"/>
                <a:ext cx="833566" cy="97801"/>
                <a:chOff x="1200457" y="5977048"/>
                <a:chExt cx="833566" cy="97801"/>
              </a:xfrm>
            </p:grpSpPr>
            <p:sp>
              <p:nvSpPr>
                <p:cNvPr id="207" name="Diamond 206"/>
                <p:cNvSpPr/>
                <p:nvPr>
                  <p:custDataLst>
                    <p:tags r:id="rId65"/>
                  </p:custDataLst>
                </p:nvPr>
              </p:nvSpPr>
              <p:spPr bwMode="gray">
                <a:xfrm>
                  <a:off x="1200457" y="5977048"/>
                  <a:ext cx="87624" cy="97801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b="1" u="sng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8" name="Rectangle 207"/>
                <p:cNvSpPr/>
                <p:nvPr/>
              </p:nvSpPr>
              <p:spPr bwMode="auto">
                <a:xfrm>
                  <a:off x="1314736" y="5984780"/>
                  <a:ext cx="719287" cy="823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SP15.3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(13/06)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201" name="Group 200"/>
              <p:cNvGrpSpPr/>
              <p:nvPr/>
            </p:nvGrpSpPr>
            <p:grpSpPr>
              <a:xfrm>
                <a:off x="4821673" y="5772119"/>
                <a:ext cx="812306" cy="97801"/>
                <a:chOff x="1302541" y="5977867"/>
                <a:chExt cx="812306" cy="97801"/>
              </a:xfrm>
            </p:grpSpPr>
            <p:sp>
              <p:nvSpPr>
                <p:cNvPr id="205" name="Diamond 204"/>
                <p:cNvSpPr/>
                <p:nvPr>
                  <p:custDataLst>
                    <p:tags r:id="rId64"/>
                  </p:custDataLst>
                </p:nvPr>
              </p:nvSpPr>
              <p:spPr bwMode="gray">
                <a:xfrm>
                  <a:off x="1302541" y="5977867"/>
                  <a:ext cx="82755" cy="97801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b="1" u="sng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6" name="Rectangle 205"/>
                <p:cNvSpPr/>
                <p:nvPr/>
              </p:nvSpPr>
              <p:spPr bwMode="auto">
                <a:xfrm>
                  <a:off x="1399121" y="5985599"/>
                  <a:ext cx="715726" cy="823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SP15.4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(31/10)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202" name="Group 201"/>
              <p:cNvGrpSpPr/>
              <p:nvPr/>
            </p:nvGrpSpPr>
            <p:grpSpPr>
              <a:xfrm>
                <a:off x="7168756" y="5772120"/>
                <a:ext cx="1048748" cy="97801"/>
                <a:chOff x="1797893" y="5976275"/>
                <a:chExt cx="1048748" cy="97801"/>
              </a:xfrm>
            </p:grpSpPr>
            <p:sp>
              <p:nvSpPr>
                <p:cNvPr id="203" name="Diamond 202"/>
                <p:cNvSpPr/>
                <p:nvPr>
                  <p:custDataLst>
                    <p:tags r:id="rId63"/>
                  </p:custDataLst>
                </p:nvPr>
              </p:nvSpPr>
              <p:spPr bwMode="gray">
                <a:xfrm>
                  <a:off x="1797893" y="5976275"/>
                  <a:ext cx="82755" cy="97801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b="1" u="sng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4" name="Rectangle 203"/>
                <p:cNvSpPr/>
                <p:nvPr/>
              </p:nvSpPr>
              <p:spPr bwMode="auto">
                <a:xfrm>
                  <a:off x="1905527" y="5984006"/>
                  <a:ext cx="941114" cy="823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SP15.5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(26/06)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</p:grpSp>
        <p:grpSp>
          <p:nvGrpSpPr>
            <p:cNvPr id="209" name="Group 208"/>
            <p:cNvGrpSpPr/>
            <p:nvPr/>
          </p:nvGrpSpPr>
          <p:grpSpPr>
            <a:xfrm>
              <a:off x="411575" y="5902672"/>
              <a:ext cx="8091077" cy="160070"/>
              <a:chOff x="755578" y="5893051"/>
              <a:chExt cx="8091077" cy="160070"/>
            </a:xfrm>
          </p:grpSpPr>
          <p:sp>
            <p:nvSpPr>
              <p:cNvPr id="210" name="Rectangle 209"/>
              <p:cNvSpPr/>
              <p:nvPr/>
            </p:nvSpPr>
            <p:spPr bwMode="auto">
              <a:xfrm>
                <a:off x="755578" y="5893051"/>
                <a:ext cx="1093375" cy="16007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600" b="1" i="1" dirty="0" smtClean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SP16 </a:t>
                </a:r>
                <a:r>
                  <a:rPr lang="en-GB" sz="600" b="1" i="1" dirty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– </a:t>
                </a:r>
                <a:r>
                  <a:rPr lang="en-GB" sz="600" b="1" i="1" dirty="0" smtClean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Ready for Go Live</a:t>
                </a:r>
                <a:endParaRPr lang="en-GB" sz="600" b="1" i="1" dirty="0">
                  <a:solidFill>
                    <a:schemeClr val="bg1">
                      <a:lumMod val="95000"/>
                    </a:schemeClr>
                  </a:solid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211" name="Group 210"/>
              <p:cNvGrpSpPr/>
              <p:nvPr/>
            </p:nvGrpSpPr>
            <p:grpSpPr>
              <a:xfrm>
                <a:off x="2611747" y="5924185"/>
                <a:ext cx="1075322" cy="97801"/>
                <a:chOff x="1227988" y="6108029"/>
                <a:chExt cx="1075322" cy="97801"/>
              </a:xfrm>
            </p:grpSpPr>
            <p:sp>
              <p:nvSpPr>
                <p:cNvPr id="221" name="Diamond 220"/>
                <p:cNvSpPr/>
                <p:nvPr>
                  <p:custDataLst>
                    <p:tags r:id="rId62"/>
                  </p:custDataLst>
                </p:nvPr>
              </p:nvSpPr>
              <p:spPr bwMode="gray">
                <a:xfrm>
                  <a:off x="1227988" y="6108029"/>
                  <a:ext cx="82755" cy="97801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b="1" u="sng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22" name="Rectangle 221"/>
                <p:cNvSpPr/>
                <p:nvPr/>
              </p:nvSpPr>
              <p:spPr bwMode="auto">
                <a:xfrm>
                  <a:off x="1339389" y="6115762"/>
                  <a:ext cx="963921" cy="823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SP16.2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(21/03)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212" name="Group 211"/>
              <p:cNvGrpSpPr/>
              <p:nvPr/>
            </p:nvGrpSpPr>
            <p:grpSpPr>
              <a:xfrm>
                <a:off x="4358972" y="5923850"/>
                <a:ext cx="848321" cy="97801"/>
                <a:chOff x="1441652" y="6107694"/>
                <a:chExt cx="848321" cy="97801"/>
              </a:xfrm>
            </p:grpSpPr>
            <p:sp>
              <p:nvSpPr>
                <p:cNvPr id="219" name="Diamond 218"/>
                <p:cNvSpPr/>
                <p:nvPr>
                  <p:custDataLst>
                    <p:tags r:id="rId61"/>
                  </p:custDataLst>
                </p:nvPr>
              </p:nvSpPr>
              <p:spPr bwMode="gray">
                <a:xfrm>
                  <a:off x="1441652" y="6107694"/>
                  <a:ext cx="82755" cy="97801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20" name="Rectangle 219"/>
                <p:cNvSpPr/>
                <p:nvPr/>
              </p:nvSpPr>
              <p:spPr bwMode="auto">
                <a:xfrm>
                  <a:off x="1547810" y="6115426"/>
                  <a:ext cx="742163" cy="823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SP16.3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(05/09)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213" name="Group 212"/>
              <p:cNvGrpSpPr/>
              <p:nvPr/>
            </p:nvGrpSpPr>
            <p:grpSpPr>
              <a:xfrm>
                <a:off x="5734097" y="5924185"/>
                <a:ext cx="980826" cy="97801"/>
                <a:chOff x="1741518" y="6108029"/>
                <a:chExt cx="980826" cy="97801"/>
              </a:xfrm>
            </p:grpSpPr>
            <p:sp>
              <p:nvSpPr>
                <p:cNvPr id="217" name="Diamond 216"/>
                <p:cNvSpPr/>
                <p:nvPr>
                  <p:custDataLst>
                    <p:tags r:id="rId60"/>
                  </p:custDataLst>
                </p:nvPr>
              </p:nvSpPr>
              <p:spPr bwMode="gray">
                <a:xfrm>
                  <a:off x="1741518" y="6108029"/>
                  <a:ext cx="82755" cy="97801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8" name="Rectangle 217"/>
                <p:cNvSpPr/>
                <p:nvPr/>
              </p:nvSpPr>
              <p:spPr bwMode="auto">
                <a:xfrm>
                  <a:off x="1849805" y="6115762"/>
                  <a:ext cx="872539" cy="823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SP16.4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(30/01)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  <p:grpSp>
            <p:nvGrpSpPr>
              <p:cNvPr id="214" name="Group 213"/>
              <p:cNvGrpSpPr/>
              <p:nvPr/>
            </p:nvGrpSpPr>
            <p:grpSpPr>
              <a:xfrm>
                <a:off x="8010129" y="5923849"/>
                <a:ext cx="836526" cy="97801"/>
                <a:chOff x="2073335" y="6107694"/>
                <a:chExt cx="836526" cy="97801"/>
              </a:xfrm>
            </p:grpSpPr>
            <p:sp>
              <p:nvSpPr>
                <p:cNvPr id="215" name="Diamond 214"/>
                <p:cNvSpPr/>
                <p:nvPr>
                  <p:custDataLst>
                    <p:tags r:id="rId59"/>
                  </p:custDataLst>
                </p:nvPr>
              </p:nvSpPr>
              <p:spPr bwMode="gray">
                <a:xfrm>
                  <a:off x="2073335" y="6107694"/>
                  <a:ext cx="71271" cy="97801"/>
                </a:xfrm>
                <a:prstGeom prst="diamond">
                  <a:avLst/>
                </a:prstGeom>
                <a:solidFill>
                  <a:schemeClr val="tx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8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6" name="Rectangle 215"/>
                <p:cNvSpPr/>
                <p:nvPr/>
              </p:nvSpPr>
              <p:spPr bwMode="auto">
                <a:xfrm>
                  <a:off x="2187616" y="6115426"/>
                  <a:ext cx="722245" cy="823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700" b="1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SP16.5 </a:t>
                  </a:r>
                  <a:r>
                    <a:rPr lang="en-US" sz="700" dirty="0" smtClean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rPr>
                    <a:t>(11/09)</a:t>
                  </a:r>
                  <a:endParaRPr lang="en-US" sz="700" dirty="0">
                    <a:solidFill>
                      <a:schemeClr val="tx1">
                        <a:lumMod val="50000"/>
                      </a:schemeClr>
                    </a:solidFill>
                    <a:sym typeface="+mn-lt"/>
                  </a:endParaRPr>
                </a:p>
              </p:txBody>
            </p:sp>
          </p:grpSp>
        </p:grpSp>
        <p:grpSp>
          <p:nvGrpSpPr>
            <p:cNvPr id="223" name="Group 222"/>
            <p:cNvGrpSpPr/>
            <p:nvPr/>
          </p:nvGrpSpPr>
          <p:grpSpPr>
            <a:xfrm>
              <a:off x="411574" y="4855345"/>
              <a:ext cx="4061287" cy="160114"/>
              <a:chOff x="755577" y="5014549"/>
              <a:chExt cx="4061287" cy="160114"/>
            </a:xfrm>
          </p:grpSpPr>
          <p:grpSp>
            <p:nvGrpSpPr>
              <p:cNvPr id="224" name="Group 223"/>
              <p:cNvGrpSpPr/>
              <p:nvPr/>
            </p:nvGrpSpPr>
            <p:grpSpPr>
              <a:xfrm>
                <a:off x="2842816" y="5048573"/>
                <a:ext cx="1974048" cy="91753"/>
                <a:chOff x="2842816" y="4969560"/>
                <a:chExt cx="1974048" cy="91753"/>
              </a:xfrm>
            </p:grpSpPr>
            <p:grpSp>
              <p:nvGrpSpPr>
                <p:cNvPr id="226" name="Group 225"/>
                <p:cNvGrpSpPr/>
                <p:nvPr/>
              </p:nvGrpSpPr>
              <p:grpSpPr>
                <a:xfrm>
                  <a:off x="3789683" y="4969560"/>
                  <a:ext cx="1027181" cy="91753"/>
                  <a:chOff x="3249190" y="4969560"/>
                  <a:chExt cx="1027181" cy="91753"/>
                </a:xfrm>
              </p:grpSpPr>
              <p:sp>
                <p:nvSpPr>
                  <p:cNvPr id="230" name="Diamond 229"/>
                  <p:cNvSpPr/>
                  <p:nvPr>
                    <p:custDataLst>
                      <p:tags r:id="rId58"/>
                    </p:custDataLst>
                  </p:nvPr>
                </p:nvSpPr>
                <p:spPr bwMode="gray">
                  <a:xfrm>
                    <a:off x="3249190" y="4969873"/>
                    <a:ext cx="81280" cy="91440"/>
                  </a:xfrm>
                  <a:prstGeom prst="diamond">
                    <a:avLst/>
                  </a:prstGeom>
                  <a:solidFill>
                    <a:schemeClr val="tx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8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31" name="Rectangle 230"/>
                  <p:cNvSpPr/>
                  <p:nvPr/>
                </p:nvSpPr>
                <p:spPr bwMode="auto">
                  <a:xfrm>
                    <a:off x="3365791" y="4969560"/>
                    <a:ext cx="910580" cy="9143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sz="7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SP9.5 </a:t>
                    </a:r>
                    <a:r>
                      <a:rPr lang="en-US" sz="700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(11/07)</a:t>
                    </a:r>
                    <a:endParaRPr lang="en-US" sz="700" dirty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227" name="Group 226"/>
                <p:cNvGrpSpPr/>
                <p:nvPr/>
              </p:nvGrpSpPr>
              <p:grpSpPr>
                <a:xfrm>
                  <a:off x="2842816" y="4969873"/>
                  <a:ext cx="823820" cy="91440"/>
                  <a:chOff x="3646239" y="4969873"/>
                  <a:chExt cx="823820" cy="91440"/>
                </a:xfrm>
              </p:grpSpPr>
              <p:sp>
                <p:nvSpPr>
                  <p:cNvPr id="228" name="Diamond 227"/>
                  <p:cNvSpPr/>
                  <p:nvPr>
                    <p:custDataLst>
                      <p:tags r:id="rId57"/>
                    </p:custDataLst>
                  </p:nvPr>
                </p:nvSpPr>
                <p:spPr bwMode="gray">
                  <a:xfrm>
                    <a:off x="3646239" y="4969873"/>
                    <a:ext cx="81280" cy="91440"/>
                  </a:xfrm>
                  <a:prstGeom prst="diamond">
                    <a:avLst/>
                  </a:prstGeom>
                  <a:solidFill>
                    <a:schemeClr val="tx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8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29" name="Rectangle 228"/>
                  <p:cNvSpPr/>
                  <p:nvPr/>
                </p:nvSpPr>
                <p:spPr bwMode="auto">
                  <a:xfrm>
                    <a:off x="3758482" y="4969873"/>
                    <a:ext cx="711577" cy="9143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sz="7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SP9.4 </a:t>
                    </a:r>
                    <a:r>
                      <a:rPr lang="en-US" sz="700" dirty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(</a:t>
                    </a:r>
                    <a:r>
                      <a:rPr lang="en-US" sz="700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25/04)</a:t>
                    </a:r>
                    <a:endParaRPr lang="en-US" sz="700" dirty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endParaRPr>
                  </a:p>
                </p:txBody>
              </p:sp>
            </p:grpSp>
          </p:grpSp>
          <p:sp>
            <p:nvSpPr>
              <p:cNvPr id="225" name="Rectangle 224"/>
              <p:cNvSpPr/>
              <p:nvPr/>
            </p:nvSpPr>
            <p:spPr bwMode="auto">
              <a:xfrm>
                <a:off x="755577" y="5014549"/>
                <a:ext cx="1093378" cy="16011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600" b="1" i="1" dirty="0" smtClean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SP9   – Start Multi. I/O</a:t>
                </a:r>
                <a:endParaRPr lang="en-GB" sz="600" b="1" i="1" dirty="0">
                  <a:solidFill>
                    <a:schemeClr val="bg1">
                      <a:lumMod val="95000"/>
                    </a:schemeClr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11580" y="5558227"/>
              <a:ext cx="7089209" cy="160740"/>
              <a:chOff x="411580" y="5654891"/>
              <a:chExt cx="7089209" cy="160740"/>
            </a:xfrm>
          </p:grpSpPr>
          <p:grpSp>
            <p:nvGrpSpPr>
              <p:cNvPr id="187" name="Group 186"/>
              <p:cNvGrpSpPr/>
              <p:nvPr/>
            </p:nvGrpSpPr>
            <p:grpSpPr>
              <a:xfrm>
                <a:off x="2843808" y="5686620"/>
                <a:ext cx="4656981" cy="98469"/>
                <a:chOff x="3187811" y="5598548"/>
                <a:chExt cx="4656981" cy="98469"/>
              </a:xfrm>
            </p:grpSpPr>
            <p:grpSp>
              <p:nvGrpSpPr>
                <p:cNvPr id="189" name="Group 188"/>
                <p:cNvGrpSpPr/>
                <p:nvPr/>
              </p:nvGrpSpPr>
              <p:grpSpPr>
                <a:xfrm>
                  <a:off x="3187811" y="5599216"/>
                  <a:ext cx="1084022" cy="97801"/>
                  <a:chOff x="1270208" y="5782598"/>
                  <a:chExt cx="1084022" cy="97801"/>
                </a:xfrm>
              </p:grpSpPr>
              <p:sp>
                <p:nvSpPr>
                  <p:cNvPr id="196" name="Diamond 195"/>
                  <p:cNvSpPr/>
                  <p:nvPr>
                    <p:custDataLst>
                      <p:tags r:id="rId56"/>
                    </p:custDataLst>
                  </p:nvPr>
                </p:nvSpPr>
                <p:spPr bwMode="gray">
                  <a:xfrm>
                    <a:off x="1270208" y="5782598"/>
                    <a:ext cx="82755" cy="97801"/>
                  </a:xfrm>
                  <a:prstGeom prst="diamond">
                    <a:avLst/>
                  </a:prstGeom>
                  <a:solidFill>
                    <a:schemeClr val="tx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800" b="1" u="sng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97" name="Rectangle 196"/>
                  <p:cNvSpPr/>
                  <p:nvPr/>
                </p:nvSpPr>
                <p:spPr bwMode="auto">
                  <a:xfrm>
                    <a:off x="1384488" y="5790330"/>
                    <a:ext cx="969742" cy="8233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sz="7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SP14.3 </a:t>
                    </a:r>
                    <a:r>
                      <a:rPr lang="en-US" sz="700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(02/05)</a:t>
                    </a:r>
                    <a:endParaRPr lang="en-US" sz="700" dirty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190" name="Group 189"/>
                <p:cNvGrpSpPr/>
                <p:nvPr/>
              </p:nvGrpSpPr>
              <p:grpSpPr>
                <a:xfrm>
                  <a:off x="4396279" y="5598549"/>
                  <a:ext cx="1041891" cy="97801"/>
                  <a:chOff x="1370999" y="5782598"/>
                  <a:chExt cx="1041891" cy="97801"/>
                </a:xfrm>
              </p:grpSpPr>
              <p:sp>
                <p:nvSpPr>
                  <p:cNvPr id="194" name="Diamond 193"/>
                  <p:cNvSpPr/>
                  <p:nvPr>
                    <p:custDataLst>
                      <p:tags r:id="rId55"/>
                    </p:custDataLst>
                  </p:nvPr>
                </p:nvSpPr>
                <p:spPr bwMode="gray">
                  <a:xfrm>
                    <a:off x="1370999" y="5782598"/>
                    <a:ext cx="82755" cy="97801"/>
                  </a:xfrm>
                  <a:prstGeom prst="diamond">
                    <a:avLst/>
                  </a:prstGeom>
                  <a:solidFill>
                    <a:schemeClr val="tx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800" b="1" u="sng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95" name="Rectangle 194"/>
                  <p:cNvSpPr/>
                  <p:nvPr/>
                </p:nvSpPr>
                <p:spPr bwMode="auto">
                  <a:xfrm>
                    <a:off x="1485280" y="5790330"/>
                    <a:ext cx="927610" cy="8233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sz="7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SP14.4 </a:t>
                    </a:r>
                    <a:r>
                      <a:rPr lang="en-US" sz="700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(19/09)</a:t>
                    </a:r>
                    <a:endParaRPr lang="en-US" sz="700" dirty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191" name="Group 190"/>
                <p:cNvGrpSpPr/>
                <p:nvPr/>
              </p:nvGrpSpPr>
              <p:grpSpPr>
                <a:xfrm>
                  <a:off x="6788794" y="5598548"/>
                  <a:ext cx="1055998" cy="97801"/>
                  <a:chOff x="1806598" y="5782598"/>
                  <a:chExt cx="1055998" cy="97801"/>
                </a:xfrm>
              </p:grpSpPr>
              <p:sp>
                <p:nvSpPr>
                  <p:cNvPr id="192" name="Diamond 191"/>
                  <p:cNvSpPr/>
                  <p:nvPr>
                    <p:custDataLst>
                      <p:tags r:id="rId54"/>
                    </p:custDataLst>
                  </p:nvPr>
                </p:nvSpPr>
                <p:spPr bwMode="gray">
                  <a:xfrm>
                    <a:off x="1806598" y="5782598"/>
                    <a:ext cx="82755" cy="97801"/>
                  </a:xfrm>
                  <a:prstGeom prst="diamond">
                    <a:avLst/>
                  </a:prstGeom>
                  <a:solidFill>
                    <a:schemeClr val="tx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800" b="1" u="sng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93" name="Rectangle 192"/>
                  <p:cNvSpPr/>
                  <p:nvPr/>
                </p:nvSpPr>
                <p:spPr bwMode="auto">
                  <a:xfrm>
                    <a:off x="1920878" y="5790330"/>
                    <a:ext cx="941718" cy="8233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sz="7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SP14.5 </a:t>
                    </a:r>
                    <a:r>
                      <a:rPr lang="en-US" sz="700" dirty="0" smtClean="0">
                        <a:solidFill>
                          <a:schemeClr val="tx1">
                            <a:lumMod val="50000"/>
                          </a:schemeClr>
                        </a:solidFill>
                        <a:sym typeface="+mn-lt"/>
                      </a:rPr>
                      <a:t>(08/05)</a:t>
                    </a:r>
                    <a:endParaRPr lang="en-US" sz="700" dirty="0">
                      <a:solidFill>
                        <a:schemeClr val="tx1">
                          <a:lumMod val="50000"/>
                        </a:schemeClr>
                      </a:solidFill>
                      <a:sym typeface="+mn-lt"/>
                    </a:endParaRPr>
                  </a:p>
                </p:txBody>
              </p:sp>
            </p:grpSp>
          </p:grpSp>
          <p:sp>
            <p:nvSpPr>
              <p:cNvPr id="233" name="Rectangle 232"/>
              <p:cNvSpPr/>
              <p:nvPr/>
            </p:nvSpPr>
            <p:spPr bwMode="auto">
              <a:xfrm>
                <a:off x="411580" y="5654891"/>
                <a:ext cx="1093375" cy="16074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66700" indent="-2667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600" b="1" i="1" dirty="0" smtClean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SP14 </a:t>
                </a:r>
                <a:r>
                  <a:rPr lang="en-GB" sz="600" b="1" i="1" dirty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– </a:t>
                </a:r>
                <a:r>
                  <a:rPr lang="en-GB" sz="600" b="1" i="1" dirty="0" smtClean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Ready to Connect For Production</a:t>
                </a:r>
                <a:endParaRPr lang="en-GB" sz="600" b="1" i="1" dirty="0">
                  <a:solidFill>
                    <a:schemeClr val="bg1">
                      <a:lumMod val="95000"/>
                    </a:schemeClr>
                  </a:solidFill>
                  <a:latin typeface="Arial" charset="0"/>
                  <a:cs typeface="Arial" charset="0"/>
                </a:endParaRPr>
              </a:p>
            </p:txBody>
          </p:sp>
        </p:grpSp>
      </p:grpSp>
      <p:grpSp>
        <p:nvGrpSpPr>
          <p:cNvPr id="232" name="Group 231"/>
          <p:cNvGrpSpPr/>
          <p:nvPr/>
        </p:nvGrpSpPr>
        <p:grpSpPr>
          <a:xfrm>
            <a:off x="496412" y="2835607"/>
            <a:ext cx="1093381" cy="268404"/>
            <a:chOff x="409978" y="3953988"/>
            <a:chExt cx="1093381" cy="268404"/>
          </a:xfrm>
        </p:grpSpPr>
        <p:sp>
          <p:nvSpPr>
            <p:cNvPr id="234" name="Rectangle 233"/>
            <p:cNvSpPr/>
            <p:nvPr/>
          </p:nvSpPr>
          <p:spPr bwMode="auto">
            <a:xfrm>
              <a:off x="409978" y="3953988"/>
              <a:ext cx="1093377" cy="127844"/>
            </a:xfrm>
            <a:prstGeom prst="rect">
              <a:avLst/>
            </a:prstGeom>
            <a:solidFill>
              <a:schemeClr val="tx2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i="1" dirty="0" smtClean="0">
                  <a:solidFill>
                    <a:schemeClr val="bg1">
                      <a:lumMod val="95000"/>
                    </a:schemeClr>
                  </a:solidFill>
                </a:rPr>
                <a:t>Environment</a:t>
              </a:r>
              <a:endParaRPr lang="en-GB" sz="700" i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409983" y="4094548"/>
              <a:ext cx="1093376" cy="127844"/>
            </a:xfrm>
            <a:prstGeom prst="rect">
              <a:avLst/>
            </a:prstGeom>
            <a:solidFill>
              <a:schemeClr val="tx2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i="1" dirty="0" smtClean="0">
                  <a:solidFill>
                    <a:schemeClr val="bg1">
                      <a:lumMod val="95000"/>
                    </a:schemeClr>
                  </a:solidFill>
                </a:rPr>
                <a:t>Deployments</a:t>
              </a:r>
              <a:endParaRPr lang="en-GB" sz="700" i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1" name="Diamond 40"/>
          <p:cNvSpPr/>
          <p:nvPr>
            <p:custDataLst>
              <p:tags r:id="rId4"/>
            </p:custDataLst>
          </p:nvPr>
        </p:nvSpPr>
        <p:spPr bwMode="gray">
          <a:xfrm>
            <a:off x="1823214" y="2994369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500" dirty="0">
              <a:solidFill>
                <a:srgbClr val="666666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96408" y="3234807"/>
            <a:ext cx="7619150" cy="500991"/>
            <a:chOff x="411565" y="3202815"/>
            <a:chExt cx="7619150" cy="500991"/>
          </a:xfrm>
        </p:grpSpPr>
        <p:grpSp>
          <p:nvGrpSpPr>
            <p:cNvPr id="114" name="Group 113"/>
            <p:cNvGrpSpPr/>
            <p:nvPr/>
          </p:nvGrpSpPr>
          <p:grpSpPr>
            <a:xfrm>
              <a:off x="411573" y="3202815"/>
              <a:ext cx="7619142" cy="500991"/>
              <a:chOff x="403953" y="3714749"/>
              <a:chExt cx="7619142" cy="500991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403953" y="3714749"/>
                <a:ext cx="6029734" cy="500991"/>
                <a:chOff x="443154" y="4828183"/>
                <a:chExt cx="6239628" cy="500991"/>
              </a:xfrm>
            </p:grpSpPr>
            <p:sp>
              <p:nvSpPr>
                <p:cNvPr id="50" name="Rectangle 49"/>
                <p:cNvSpPr/>
                <p:nvPr/>
              </p:nvSpPr>
              <p:spPr bwMode="auto">
                <a:xfrm>
                  <a:off x="443154" y="4828183"/>
                  <a:ext cx="1131439" cy="50099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vert="horz" wrap="square" lIns="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Aft>
                      <a:spcPct val="0"/>
                    </a:spcAft>
                  </a:pPr>
                  <a:r>
                    <a:rPr lang="en-GB" sz="800" b="1" i="1" dirty="0" smtClean="0">
                      <a:latin typeface="Arial" charset="0"/>
                      <a:cs typeface="Arial" charset="0"/>
                    </a:rPr>
                    <a:t>Community</a:t>
                  </a:r>
                  <a:endParaRPr lang="en-GB" sz="700" b="1" i="1" dirty="0" smtClean="0">
                    <a:latin typeface="Arial" charset="0"/>
                    <a:cs typeface="Arial" charset="0"/>
                  </a:endParaRPr>
                </a:p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GB" sz="800" i="1" dirty="0" smtClean="0">
                      <a:latin typeface="Arial" charset="0"/>
                      <a:cs typeface="Arial" charset="0"/>
                    </a:rPr>
                    <a:t>                                                                                      </a:t>
                  </a:r>
                  <a:endParaRPr kumimoji="0" lang="en-GB" sz="800" b="0" i="1" u="none" strike="noStrike" cap="none" normalizeH="0" baseline="0" dirty="0" smtClean="0">
                    <a:ln>
                      <a:noFill/>
                    </a:ln>
                    <a:effectLst/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52" name="Group 51"/>
                <p:cNvGrpSpPr/>
                <p:nvPr/>
              </p:nvGrpSpPr>
              <p:grpSpPr>
                <a:xfrm>
                  <a:off x="3576038" y="5155861"/>
                  <a:ext cx="827149" cy="106964"/>
                  <a:chOff x="2621773" y="3840351"/>
                  <a:chExt cx="827149" cy="106964"/>
                </a:xfrm>
              </p:grpSpPr>
              <p:sp>
                <p:nvSpPr>
                  <p:cNvPr id="56" name="Diamond 55"/>
                  <p:cNvSpPr/>
                  <p:nvPr>
                    <p:custDataLst>
                      <p:tags r:id="rId53"/>
                    </p:custDataLst>
                  </p:nvPr>
                </p:nvSpPr>
                <p:spPr bwMode="gray">
                  <a:xfrm>
                    <a:off x="2621773" y="3845853"/>
                    <a:ext cx="81280" cy="91440"/>
                  </a:xfrm>
                  <a:prstGeom prst="diamond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400" dirty="0">
                      <a:solidFill>
                        <a:srgbClr val="666666"/>
                      </a:solidFill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 bwMode="auto">
                  <a:xfrm>
                    <a:off x="2720425" y="3840351"/>
                    <a:ext cx="728497" cy="1069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spcBef>
                        <a:spcPct val="0"/>
                      </a:spcBef>
                      <a:buClr>
                        <a:srgbClr val="FF6600"/>
                      </a:buClr>
                    </a:pPr>
                    <a:r>
                      <a:rPr lang="en-US" sz="700" b="1" dirty="0" smtClean="0">
                        <a:solidFill>
                          <a:srgbClr val="666666">
                            <a:lumMod val="50000"/>
                          </a:srgbClr>
                        </a:solidFill>
                        <a:sym typeface="+mn-lt"/>
                      </a:rPr>
                      <a:t>R 1.2 all</a:t>
                    </a:r>
                    <a:endParaRPr lang="en-US" sz="700" b="1" dirty="0">
                      <a:solidFill>
                        <a:srgbClr val="666666">
                          <a:lumMod val="50000"/>
                        </a:srgbClr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53" name="Group 52"/>
                <p:cNvGrpSpPr/>
                <p:nvPr/>
              </p:nvGrpSpPr>
              <p:grpSpPr>
                <a:xfrm>
                  <a:off x="6072419" y="5155861"/>
                  <a:ext cx="610363" cy="104344"/>
                  <a:chOff x="3046742" y="3839705"/>
                  <a:chExt cx="610363" cy="104344"/>
                </a:xfrm>
              </p:grpSpPr>
              <p:sp>
                <p:nvSpPr>
                  <p:cNvPr id="54" name="Diamond 53"/>
                  <p:cNvSpPr/>
                  <p:nvPr>
                    <p:custDataLst>
                      <p:tags r:id="rId52"/>
                    </p:custDataLst>
                  </p:nvPr>
                </p:nvSpPr>
                <p:spPr bwMode="gray">
                  <a:xfrm>
                    <a:off x="3046742" y="3845207"/>
                    <a:ext cx="81280" cy="91440"/>
                  </a:xfrm>
                  <a:prstGeom prst="diamond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0" tIns="0" rIns="0" bIns="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400" dirty="0">
                      <a:solidFill>
                        <a:srgbClr val="666666"/>
                      </a:solidFill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 bwMode="auto">
                  <a:xfrm>
                    <a:off x="3144728" y="3839705"/>
                    <a:ext cx="512377" cy="10434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vert="horz" wrap="square" lIns="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spcBef>
                        <a:spcPct val="0"/>
                      </a:spcBef>
                      <a:buClr>
                        <a:srgbClr val="FF6600"/>
                      </a:buClr>
                    </a:pPr>
                    <a:r>
                      <a:rPr lang="en-US" sz="700" b="1" dirty="0" smtClean="0">
                        <a:solidFill>
                          <a:srgbClr val="666666">
                            <a:lumMod val="50000"/>
                          </a:srgbClr>
                        </a:solidFill>
                        <a:sym typeface="+mn-lt"/>
                      </a:rPr>
                      <a:t>R 1.3 all</a:t>
                    </a:r>
                    <a:endParaRPr lang="en-US" sz="700" b="1" dirty="0">
                      <a:solidFill>
                        <a:srgbClr val="666666">
                          <a:lumMod val="50000"/>
                        </a:srgbClr>
                      </a:solidFill>
                      <a:sym typeface="+mn-lt"/>
                    </a:endParaRPr>
                  </a:p>
                </p:txBody>
              </p:sp>
            </p:grpSp>
          </p:grpSp>
          <p:grpSp>
            <p:nvGrpSpPr>
              <p:cNvPr id="63" name="Group 62"/>
              <p:cNvGrpSpPr/>
              <p:nvPr/>
            </p:nvGrpSpPr>
            <p:grpSpPr>
              <a:xfrm>
                <a:off x="1570042" y="3889165"/>
                <a:ext cx="6453053" cy="127855"/>
                <a:chOff x="1959717" y="3782907"/>
                <a:chExt cx="5550938" cy="64386"/>
              </a:xfrm>
            </p:grpSpPr>
            <p:sp>
              <p:nvSpPr>
                <p:cNvPr id="65" name="Rectangle 64"/>
                <p:cNvSpPr/>
                <p:nvPr>
                  <p:custDataLst>
                    <p:tags r:id="rId40"/>
                  </p:custDataLst>
                </p:nvPr>
              </p:nvSpPr>
              <p:spPr bwMode="gray">
                <a:xfrm>
                  <a:off x="1959717" y="3782912"/>
                  <a:ext cx="151292" cy="6438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600" b="1" dirty="0">
                      <a:solidFill>
                        <a:srgbClr val="666666">
                          <a:lumMod val="50000"/>
                        </a:srgbClr>
                      </a:solidFill>
                    </a:rPr>
                    <a:t>W2</a:t>
                  </a:r>
                  <a:endParaRPr lang="en-GB" sz="600" b="1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66" name="Rectangle 65"/>
                <p:cNvSpPr/>
                <p:nvPr>
                  <p:custDataLst>
                    <p:tags r:id="rId41"/>
                  </p:custDataLst>
                </p:nvPr>
              </p:nvSpPr>
              <p:spPr bwMode="gray">
                <a:xfrm>
                  <a:off x="2143062" y="3782912"/>
                  <a:ext cx="230769" cy="6438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600" b="1" dirty="0">
                      <a:solidFill>
                        <a:srgbClr val="666666">
                          <a:lumMod val="50000"/>
                        </a:srgbClr>
                      </a:solidFill>
                    </a:rPr>
                    <a:t>W2 BD</a:t>
                  </a:r>
                  <a:endParaRPr lang="en-GB" sz="600" b="1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67" name="Rectangle 66"/>
                <p:cNvSpPr/>
                <p:nvPr>
                  <p:custDataLst>
                    <p:tags r:id="rId42"/>
                  </p:custDataLst>
                </p:nvPr>
              </p:nvSpPr>
              <p:spPr bwMode="gray">
                <a:xfrm>
                  <a:off x="2423798" y="3782912"/>
                  <a:ext cx="960918" cy="64381"/>
                </a:xfrm>
                <a:prstGeom prst="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600" b="1" dirty="0">
                      <a:solidFill>
                        <a:srgbClr val="666666">
                          <a:lumMod val="50000"/>
                        </a:srgbClr>
                      </a:solidFill>
                    </a:rPr>
                    <a:t>W3 COM</a:t>
                  </a:r>
                  <a:endParaRPr lang="en-GB" sz="600" b="1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68" name="Rectangle 67"/>
                <p:cNvSpPr/>
                <p:nvPr>
                  <p:custDataLst>
                    <p:tags r:id="rId43"/>
                  </p:custDataLst>
                </p:nvPr>
              </p:nvSpPr>
              <p:spPr bwMode="gray">
                <a:xfrm>
                  <a:off x="3624941" y="3782912"/>
                  <a:ext cx="1289119" cy="64381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600" b="1" dirty="0">
                      <a:solidFill>
                        <a:srgbClr val="666666">
                          <a:lumMod val="50000"/>
                        </a:srgbClr>
                      </a:solidFill>
                    </a:rPr>
                    <a:t>W4 COM</a:t>
                  </a:r>
                  <a:endParaRPr lang="en-GB" sz="600" b="1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69" name="Rectangle 68"/>
                <p:cNvSpPr/>
                <p:nvPr>
                  <p:custDataLst>
                    <p:tags r:id="rId44"/>
                  </p:custDataLst>
                </p:nvPr>
              </p:nvSpPr>
              <p:spPr bwMode="gray">
                <a:xfrm>
                  <a:off x="4960079" y="3782907"/>
                  <a:ext cx="215075" cy="64386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600" b="1" dirty="0">
                      <a:solidFill>
                        <a:srgbClr val="666666">
                          <a:lumMod val="50000"/>
                        </a:srgbClr>
                      </a:solidFill>
                    </a:rPr>
                    <a:t>W4 BD</a:t>
                  </a:r>
                  <a:endParaRPr lang="en-GB" sz="600" b="1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70" name="Rectangle 69"/>
                <p:cNvSpPr/>
                <p:nvPr>
                  <p:custDataLst>
                    <p:tags r:id="rId45"/>
                  </p:custDataLst>
                </p:nvPr>
              </p:nvSpPr>
              <p:spPr bwMode="gray">
                <a:xfrm>
                  <a:off x="5205083" y="3782912"/>
                  <a:ext cx="110175" cy="64381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71" name="Rectangle 70"/>
                <p:cNvSpPr/>
                <p:nvPr>
                  <p:custDataLst>
                    <p:tags r:id="rId46"/>
                  </p:custDataLst>
                </p:nvPr>
              </p:nvSpPr>
              <p:spPr bwMode="gray">
                <a:xfrm>
                  <a:off x="5346289" y="3782912"/>
                  <a:ext cx="170308" cy="64381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72" name="Rectangle 71"/>
                <p:cNvSpPr/>
                <p:nvPr>
                  <p:custDataLst>
                    <p:tags r:id="rId47"/>
                  </p:custDataLst>
                </p:nvPr>
              </p:nvSpPr>
              <p:spPr bwMode="gray">
                <a:xfrm>
                  <a:off x="5592432" y="3782912"/>
                  <a:ext cx="110175" cy="64375"/>
                </a:xfrm>
                <a:prstGeom prst="rect">
                  <a:avLst/>
                </a:prstGeom>
                <a:solidFill>
                  <a:schemeClr val="accent6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73" name="Rectangle 72"/>
                <p:cNvSpPr/>
                <p:nvPr>
                  <p:custDataLst>
                    <p:tags r:id="rId48"/>
                  </p:custDataLst>
                </p:nvPr>
              </p:nvSpPr>
              <p:spPr bwMode="gray">
                <a:xfrm>
                  <a:off x="5752190" y="3782912"/>
                  <a:ext cx="1122801" cy="643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600" b="1" dirty="0">
                      <a:solidFill>
                        <a:srgbClr val="666666">
                          <a:lumMod val="50000"/>
                        </a:srgbClr>
                      </a:solidFill>
                    </a:rPr>
                    <a:t>W5 COM</a:t>
                  </a:r>
                  <a:endParaRPr lang="en-GB" sz="600" b="1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74" name="Rectangle 73"/>
                <p:cNvSpPr/>
                <p:nvPr>
                  <p:custDataLst>
                    <p:tags r:id="rId49"/>
                  </p:custDataLst>
                </p:nvPr>
              </p:nvSpPr>
              <p:spPr bwMode="gray">
                <a:xfrm>
                  <a:off x="6929705" y="3782912"/>
                  <a:ext cx="265887" cy="643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600" b="1" dirty="0">
                      <a:solidFill>
                        <a:srgbClr val="666666">
                          <a:lumMod val="50000"/>
                        </a:srgbClr>
                      </a:solidFill>
                    </a:rPr>
                    <a:t>W5 BD</a:t>
                  </a:r>
                  <a:endParaRPr lang="en-GB" sz="600" b="1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75" name="Rectangle 74"/>
                <p:cNvSpPr/>
                <p:nvPr>
                  <p:custDataLst>
                    <p:tags r:id="rId50"/>
                  </p:custDataLst>
                </p:nvPr>
              </p:nvSpPr>
              <p:spPr bwMode="gray">
                <a:xfrm>
                  <a:off x="7222168" y="3782912"/>
                  <a:ext cx="113874" cy="64375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dirty="0">
                    <a:solidFill>
                      <a:srgbClr val="666666"/>
                    </a:solidFill>
                  </a:endParaRPr>
                </a:p>
              </p:txBody>
            </p:sp>
            <p:sp>
              <p:nvSpPr>
                <p:cNvPr id="76" name="Rectangle 75"/>
                <p:cNvSpPr/>
                <p:nvPr>
                  <p:custDataLst>
                    <p:tags r:id="rId51"/>
                  </p:custDataLst>
                </p:nvPr>
              </p:nvSpPr>
              <p:spPr bwMode="gray">
                <a:xfrm>
                  <a:off x="7367552" y="3782908"/>
                  <a:ext cx="143103" cy="64378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700" dirty="0">
                    <a:solidFill>
                      <a:srgbClr val="666666"/>
                    </a:solidFill>
                  </a:endParaRPr>
                </a:p>
              </p:txBody>
            </p:sp>
          </p:grpSp>
        </p:grpSp>
        <p:grpSp>
          <p:nvGrpSpPr>
            <p:cNvPr id="237" name="Group 236"/>
            <p:cNvGrpSpPr/>
            <p:nvPr/>
          </p:nvGrpSpPr>
          <p:grpSpPr>
            <a:xfrm>
              <a:off x="411565" y="3377233"/>
              <a:ext cx="1093381" cy="268404"/>
              <a:chOff x="409978" y="3953988"/>
              <a:chExt cx="1093381" cy="268404"/>
            </a:xfrm>
          </p:grpSpPr>
          <p:sp>
            <p:nvSpPr>
              <p:cNvPr id="238" name="Rectangle 237"/>
              <p:cNvSpPr/>
              <p:nvPr/>
            </p:nvSpPr>
            <p:spPr bwMode="auto">
              <a:xfrm>
                <a:off x="409978" y="3953988"/>
                <a:ext cx="1093377" cy="127844"/>
              </a:xfrm>
              <a:prstGeom prst="rect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i="1" dirty="0" smtClean="0">
                    <a:solidFill>
                      <a:schemeClr val="bg1">
                        <a:lumMod val="95000"/>
                      </a:schemeClr>
                    </a:solidFill>
                  </a:rPr>
                  <a:t>Environment</a:t>
                </a:r>
                <a:endParaRPr lang="en-GB" sz="700" i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39" name="Rectangle 238"/>
              <p:cNvSpPr/>
              <p:nvPr/>
            </p:nvSpPr>
            <p:spPr bwMode="auto">
              <a:xfrm>
                <a:off x="409983" y="4094548"/>
                <a:ext cx="1093376" cy="127844"/>
              </a:xfrm>
              <a:prstGeom prst="rect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i="1" dirty="0" smtClean="0">
                    <a:solidFill>
                      <a:schemeClr val="bg1">
                        <a:lumMod val="95000"/>
                      </a:schemeClr>
                    </a:solidFill>
                  </a:rPr>
                  <a:t>Deployments</a:t>
                </a:r>
                <a:endParaRPr lang="en-GB" sz="700" i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496416" y="3756262"/>
            <a:ext cx="5439904" cy="478012"/>
            <a:chOff x="411573" y="3808090"/>
            <a:chExt cx="5439904" cy="478012"/>
          </a:xfrm>
        </p:grpSpPr>
        <p:grpSp>
          <p:nvGrpSpPr>
            <p:cNvPr id="98" name="Group 97"/>
            <p:cNvGrpSpPr/>
            <p:nvPr/>
          </p:nvGrpSpPr>
          <p:grpSpPr>
            <a:xfrm>
              <a:off x="411573" y="3808090"/>
              <a:ext cx="5439904" cy="478012"/>
              <a:chOff x="737226" y="3990494"/>
              <a:chExt cx="5656716" cy="478012"/>
            </a:xfrm>
          </p:grpSpPr>
          <p:sp>
            <p:nvSpPr>
              <p:cNvPr id="99" name="Rectangle 98"/>
              <p:cNvSpPr/>
              <p:nvPr/>
            </p:nvSpPr>
            <p:spPr bwMode="auto">
              <a:xfrm>
                <a:off x="737226" y="3990494"/>
                <a:ext cx="1136955" cy="47801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vert="horz" wrap="square" lIns="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800" b="1" i="1" dirty="0" smtClean="0">
                    <a:latin typeface="Arial" charset="0"/>
                    <a:cs typeface="Arial" charset="0"/>
                  </a:rPr>
                  <a:t>Interoperability </a:t>
                </a:r>
              </a:p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700" i="1" dirty="0" smtClean="0">
                    <a:latin typeface="Arial" charset="0"/>
                    <a:cs typeface="Arial" charset="0"/>
                  </a:rPr>
                  <a:t>   </a:t>
                </a:r>
                <a:endParaRPr kumimoji="0" lang="en-GB" sz="7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1957532" y="4173188"/>
                <a:ext cx="4436410" cy="127845"/>
                <a:chOff x="1957532" y="4173188"/>
                <a:chExt cx="4436410" cy="127845"/>
              </a:xfrm>
            </p:grpSpPr>
            <p:sp>
              <p:nvSpPr>
                <p:cNvPr id="102" name="Rectangle 101"/>
                <p:cNvSpPr/>
                <p:nvPr>
                  <p:custDataLst>
                    <p:tags r:id="rId38"/>
                  </p:custDataLst>
                </p:nvPr>
              </p:nvSpPr>
              <p:spPr bwMode="gray">
                <a:xfrm>
                  <a:off x="1957532" y="4173188"/>
                  <a:ext cx="1918765" cy="127844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600" b="1" dirty="0">
                      <a:solidFill>
                        <a:srgbClr val="666666">
                          <a:lumMod val="50000"/>
                        </a:srgbClr>
                      </a:solidFill>
                    </a:rPr>
                    <a:t>W4 M I/O </a:t>
                  </a:r>
                  <a:endParaRPr lang="en-GB" sz="600" b="1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103" name="Rectangle 102"/>
                <p:cNvSpPr/>
                <p:nvPr>
                  <p:custDataLst>
                    <p:tags r:id="rId39"/>
                  </p:custDataLst>
                </p:nvPr>
              </p:nvSpPr>
              <p:spPr bwMode="gray">
                <a:xfrm>
                  <a:off x="4688714" y="4173188"/>
                  <a:ext cx="1705228" cy="12784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BE" sz="600" b="1" dirty="0">
                      <a:solidFill>
                        <a:srgbClr val="666666">
                          <a:lumMod val="50000"/>
                        </a:srgbClr>
                      </a:solidFill>
                    </a:rPr>
                    <a:t>W5 M I/O </a:t>
                  </a:r>
                  <a:endParaRPr lang="en-GB" sz="600" b="1" dirty="0">
                    <a:solidFill>
                      <a:srgbClr val="666666">
                        <a:lumMod val="50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240" name="Group 239"/>
            <p:cNvGrpSpPr/>
            <p:nvPr/>
          </p:nvGrpSpPr>
          <p:grpSpPr>
            <a:xfrm>
              <a:off x="411580" y="3990784"/>
              <a:ext cx="1093381" cy="268404"/>
              <a:chOff x="409978" y="3953988"/>
              <a:chExt cx="1093381" cy="268404"/>
            </a:xfrm>
          </p:grpSpPr>
          <p:sp>
            <p:nvSpPr>
              <p:cNvPr id="241" name="Rectangle 240"/>
              <p:cNvSpPr/>
              <p:nvPr/>
            </p:nvSpPr>
            <p:spPr bwMode="auto">
              <a:xfrm>
                <a:off x="409978" y="3953988"/>
                <a:ext cx="1093377" cy="127844"/>
              </a:xfrm>
              <a:prstGeom prst="rect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i="1" dirty="0" smtClean="0">
                    <a:solidFill>
                      <a:schemeClr val="bg1">
                        <a:lumMod val="95000"/>
                      </a:schemeClr>
                    </a:solidFill>
                  </a:rPr>
                  <a:t>Environment</a:t>
                </a:r>
                <a:endParaRPr lang="en-GB" sz="700" i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42" name="Rectangle 241"/>
              <p:cNvSpPr/>
              <p:nvPr/>
            </p:nvSpPr>
            <p:spPr bwMode="auto">
              <a:xfrm>
                <a:off x="409983" y="4094548"/>
                <a:ext cx="1093376" cy="127844"/>
              </a:xfrm>
              <a:prstGeom prst="rect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i="1" dirty="0" smtClean="0">
                    <a:solidFill>
                      <a:schemeClr val="bg1">
                        <a:lumMod val="95000"/>
                      </a:schemeClr>
                    </a:solidFill>
                  </a:rPr>
                  <a:t>Deployments</a:t>
                </a:r>
                <a:endParaRPr lang="en-GB" sz="700" i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244" name="Group 243"/>
          <p:cNvGrpSpPr/>
          <p:nvPr/>
        </p:nvGrpSpPr>
        <p:grpSpPr>
          <a:xfrm>
            <a:off x="496416" y="4265358"/>
            <a:ext cx="1093388" cy="483266"/>
            <a:chOff x="411573" y="3808090"/>
            <a:chExt cx="1093388" cy="483266"/>
          </a:xfrm>
        </p:grpSpPr>
        <p:sp>
          <p:nvSpPr>
            <p:cNvPr id="249" name="Rectangle 248"/>
            <p:cNvSpPr/>
            <p:nvPr/>
          </p:nvSpPr>
          <p:spPr bwMode="auto">
            <a:xfrm>
              <a:off x="411573" y="3808090"/>
              <a:ext cx="1093379" cy="4832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sz="800" b="1" i="1" dirty="0" smtClean="0">
                  <a:latin typeface="Arial" charset="0"/>
                  <a:cs typeface="Arial" charset="0"/>
                </a:rPr>
                <a:t>MWDR*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sz="700" i="1" dirty="0" smtClean="0">
                  <a:latin typeface="Arial" charset="0"/>
                  <a:cs typeface="Arial" charset="0"/>
                </a:rPr>
                <a:t>   </a:t>
              </a:r>
              <a:endParaRPr kumimoji="0" lang="en-GB" sz="7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grpSp>
          <p:nvGrpSpPr>
            <p:cNvPr id="246" name="Group 245"/>
            <p:cNvGrpSpPr/>
            <p:nvPr/>
          </p:nvGrpSpPr>
          <p:grpSpPr>
            <a:xfrm>
              <a:off x="411580" y="3965640"/>
              <a:ext cx="1093381" cy="293548"/>
              <a:chOff x="409978" y="3928844"/>
              <a:chExt cx="1093381" cy="293548"/>
            </a:xfrm>
          </p:grpSpPr>
          <p:sp>
            <p:nvSpPr>
              <p:cNvPr id="247" name="Rectangle 246"/>
              <p:cNvSpPr/>
              <p:nvPr/>
            </p:nvSpPr>
            <p:spPr bwMode="auto">
              <a:xfrm>
                <a:off x="409978" y="3928844"/>
                <a:ext cx="1093377" cy="127844"/>
              </a:xfrm>
              <a:prstGeom prst="rect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i="1" dirty="0" smtClean="0">
                    <a:solidFill>
                      <a:schemeClr val="bg1">
                        <a:lumMod val="95000"/>
                      </a:schemeClr>
                    </a:solidFill>
                  </a:rPr>
                  <a:t>Migration</a:t>
                </a:r>
                <a:endParaRPr lang="en-GB" sz="700" i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48" name="Rectangle 247"/>
              <p:cNvSpPr/>
              <p:nvPr/>
            </p:nvSpPr>
            <p:spPr bwMode="auto">
              <a:xfrm>
                <a:off x="409983" y="4094548"/>
                <a:ext cx="1093376" cy="127844"/>
              </a:xfrm>
              <a:prstGeom prst="rect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i="1" dirty="0" smtClean="0">
                    <a:solidFill>
                      <a:schemeClr val="bg1">
                        <a:lumMod val="95000"/>
                      </a:schemeClr>
                    </a:solidFill>
                  </a:rPr>
                  <a:t>Community</a:t>
                </a:r>
                <a:endParaRPr lang="en-GB" sz="700" i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3407476" y="6267028"/>
            <a:ext cx="171072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* Migration Weekend Dress Rehearsal</a:t>
            </a:r>
            <a:endParaRPr lang="en-GB" sz="7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1780101" y="4366954"/>
            <a:ext cx="1696699" cy="213124"/>
            <a:chOff x="1695258" y="4481103"/>
            <a:chExt cx="1696699" cy="213124"/>
          </a:xfrm>
        </p:grpSpPr>
        <p:sp>
          <p:nvSpPr>
            <p:cNvPr id="253" name="Rectangle 252"/>
            <p:cNvSpPr/>
            <p:nvPr/>
          </p:nvSpPr>
          <p:spPr bwMode="auto">
            <a:xfrm>
              <a:off x="1814751" y="4519261"/>
              <a:ext cx="458535" cy="174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rgbClr val="666666">
                      <a:lumMod val="50000"/>
                    </a:srgbClr>
                  </a:solidFill>
                  <a:sym typeface="+mn-lt"/>
                </a:rPr>
                <a:t>MWDR 3 </a:t>
              </a:r>
              <a:br>
                <a:rPr lang="en-US" sz="600" b="1" dirty="0" smtClean="0">
                  <a:solidFill>
                    <a:srgbClr val="666666">
                      <a:lumMod val="50000"/>
                    </a:srgbClr>
                  </a:solidFill>
                  <a:sym typeface="+mn-lt"/>
                </a:rPr>
              </a:br>
              <a:r>
                <a:rPr lang="en-US" sz="600" dirty="0" smtClean="0">
                  <a:solidFill>
                    <a:srgbClr val="666666">
                      <a:lumMod val="50000"/>
                    </a:srgbClr>
                  </a:solidFill>
                  <a:sym typeface="+mn-lt"/>
                </a:rPr>
                <a:t>(30-31/01)</a:t>
              </a:r>
              <a:endParaRPr kumimoji="0" lang="en-GB" sz="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57" name="Rectangle 256"/>
            <p:cNvSpPr/>
            <p:nvPr/>
          </p:nvSpPr>
          <p:spPr bwMode="auto">
            <a:xfrm>
              <a:off x="2943948" y="4481103"/>
              <a:ext cx="448009" cy="174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rgbClr val="666666">
                      <a:lumMod val="50000"/>
                    </a:srgbClr>
                  </a:solidFill>
                  <a:sym typeface="+mn-lt"/>
                </a:rPr>
                <a:t>MWDR 2</a:t>
              </a:r>
              <a:br>
                <a:rPr lang="en-US" sz="600" b="1" dirty="0" smtClean="0">
                  <a:solidFill>
                    <a:srgbClr val="666666">
                      <a:lumMod val="50000"/>
                    </a:srgbClr>
                  </a:solidFill>
                  <a:sym typeface="+mn-lt"/>
                </a:rPr>
              </a:br>
              <a:r>
                <a:rPr lang="en-US" sz="600" dirty="0" smtClean="0">
                  <a:solidFill>
                    <a:srgbClr val="666666">
                      <a:lumMod val="50000"/>
                    </a:srgbClr>
                  </a:solidFill>
                  <a:sym typeface="+mn-lt"/>
                </a:rPr>
                <a:t>(21-22/05)</a:t>
              </a:r>
              <a:endParaRPr kumimoji="0" lang="en-GB" sz="6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58" name="Diamond 257"/>
            <p:cNvSpPr/>
            <p:nvPr>
              <p:custDataLst>
                <p:tags r:id="rId36"/>
              </p:custDataLst>
            </p:nvPr>
          </p:nvSpPr>
          <p:spPr bwMode="gray">
            <a:xfrm>
              <a:off x="2857314" y="4547308"/>
              <a:ext cx="78546" cy="91440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600" dirty="0">
                <a:solidFill>
                  <a:srgbClr val="666666"/>
                </a:solidFill>
              </a:endParaRPr>
            </a:p>
          </p:txBody>
        </p:sp>
        <p:sp>
          <p:nvSpPr>
            <p:cNvPr id="254" name="Diamond 253"/>
            <p:cNvSpPr/>
            <p:nvPr>
              <p:custDataLst>
                <p:tags r:id="rId37"/>
              </p:custDataLst>
            </p:nvPr>
          </p:nvSpPr>
          <p:spPr bwMode="gray">
            <a:xfrm>
              <a:off x="1695258" y="4555258"/>
              <a:ext cx="78546" cy="91440"/>
            </a:xfrm>
            <a:prstGeom prst="diamond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600" dirty="0">
                <a:solidFill>
                  <a:srgbClr val="666666"/>
                </a:solidFill>
              </a:endParaRPr>
            </a:p>
          </p:txBody>
        </p:sp>
      </p:grpSp>
      <p:sp>
        <p:nvSpPr>
          <p:cNvPr id="289" name="Diamond 288"/>
          <p:cNvSpPr/>
          <p:nvPr>
            <p:custDataLst>
              <p:tags r:id="rId5"/>
            </p:custDataLst>
          </p:nvPr>
        </p:nvSpPr>
        <p:spPr bwMode="gray">
          <a:xfrm>
            <a:off x="2637618" y="4432145"/>
            <a:ext cx="78546" cy="91440"/>
          </a:xfrm>
          <a:prstGeom prst="diamond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600" dirty="0">
              <a:solidFill>
                <a:srgbClr val="666666"/>
              </a:solidFill>
            </a:endParaRPr>
          </a:p>
        </p:txBody>
      </p:sp>
      <p:sp>
        <p:nvSpPr>
          <p:cNvPr id="296" name="Diamond 295"/>
          <p:cNvSpPr/>
          <p:nvPr>
            <p:custDataLst>
              <p:tags r:id="rId6"/>
            </p:custDataLst>
          </p:nvPr>
        </p:nvSpPr>
        <p:spPr bwMode="gray">
          <a:xfrm>
            <a:off x="4606382" y="2506236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46" name="Text Placeholder 12"/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4582797" y="2950272"/>
            <a:ext cx="361723" cy="21296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t" anchorCtr="0">
            <a:noAutofit/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Century Gothic" pitchFamily="34" charset="0"/>
              <a:buChar char="►"/>
              <a:defRPr sz="2200">
                <a:solidFill>
                  <a:schemeClr val="tx1"/>
                </a:solidFill>
                <a:latin typeface="+mn-lt"/>
              </a:defRPr>
            </a:lvl2pPr>
            <a:lvl3pPr marL="809625" indent="-93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+mn-lt"/>
              </a:defRPr>
            </a:lvl3pPr>
            <a:lvl4pPr marL="4173538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4C4C4C"/>
                </a:solidFill>
                <a:latin typeface="+mn-lt"/>
              </a:defRPr>
            </a:lvl4pPr>
            <a:lvl5pPr marL="4581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5pPr>
            <a:lvl6pPr marL="50387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6pPr>
            <a:lvl7pPr marL="54959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7pPr>
            <a:lvl8pPr marL="59531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8pPr>
            <a:lvl9pPr marL="64103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R 1.2</a:t>
            </a:r>
          </a:p>
          <a:p>
            <a:pPr marL="0" indent="0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7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(30/09)</a:t>
            </a:r>
          </a:p>
        </p:txBody>
      </p:sp>
      <p:sp>
        <p:nvSpPr>
          <p:cNvPr id="250" name="Text Placeholder 12"/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3407054" y="2950272"/>
            <a:ext cx="372118" cy="21296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t" anchorCtr="0">
            <a:noAutofit/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Century Gothic" pitchFamily="34" charset="0"/>
              <a:buChar char="►"/>
              <a:defRPr sz="2200">
                <a:solidFill>
                  <a:schemeClr val="tx1"/>
                </a:solidFill>
                <a:latin typeface="+mn-lt"/>
              </a:defRPr>
            </a:lvl2pPr>
            <a:lvl3pPr marL="809625" indent="-93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+mn-lt"/>
              </a:defRPr>
            </a:lvl3pPr>
            <a:lvl4pPr marL="4173538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4C4C4C"/>
                </a:solidFill>
                <a:latin typeface="+mn-lt"/>
              </a:defRPr>
            </a:lvl4pPr>
            <a:lvl5pPr marL="4581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5pPr>
            <a:lvl6pPr marL="50387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6pPr>
            <a:lvl7pPr marL="54959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7pPr>
            <a:lvl8pPr marL="59531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8pPr>
            <a:lvl9pPr marL="64103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R 1.1.5 </a:t>
            </a:r>
          </a:p>
          <a:p>
            <a:pPr marL="0" indent="0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7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(27/06)</a:t>
            </a:r>
          </a:p>
        </p:txBody>
      </p:sp>
      <p:sp>
        <p:nvSpPr>
          <p:cNvPr id="245" name="Diamond 244"/>
          <p:cNvSpPr/>
          <p:nvPr>
            <p:custDataLst>
              <p:tags r:id="rId9"/>
            </p:custDataLst>
          </p:nvPr>
        </p:nvSpPr>
        <p:spPr bwMode="gray">
          <a:xfrm>
            <a:off x="3290515" y="3010431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500" dirty="0">
              <a:solidFill>
                <a:srgbClr val="666666"/>
              </a:solidFill>
            </a:endParaRPr>
          </a:p>
        </p:txBody>
      </p:sp>
      <p:sp>
        <p:nvSpPr>
          <p:cNvPr id="45" name="Diamond 44"/>
          <p:cNvSpPr/>
          <p:nvPr>
            <p:custDataLst>
              <p:tags r:id="rId10"/>
            </p:custDataLst>
          </p:nvPr>
        </p:nvSpPr>
        <p:spPr bwMode="gray">
          <a:xfrm>
            <a:off x="4437564" y="2996952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500" dirty="0">
              <a:solidFill>
                <a:srgbClr val="666666"/>
              </a:solidFill>
            </a:endParaRPr>
          </a:p>
        </p:txBody>
      </p:sp>
      <p:sp>
        <p:nvSpPr>
          <p:cNvPr id="292" name="Rectangle 291"/>
          <p:cNvSpPr/>
          <p:nvPr/>
        </p:nvSpPr>
        <p:spPr bwMode="auto">
          <a:xfrm>
            <a:off x="3569321" y="2475951"/>
            <a:ext cx="395016" cy="1697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R 1.1.5</a:t>
            </a:r>
            <a:b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kumimoji="0" lang="de-DE" sz="7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(29/08)</a:t>
            </a:r>
            <a:endParaRPr kumimoji="0" lang="en-GB" sz="7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3" name="Diamond 292"/>
          <p:cNvSpPr/>
          <p:nvPr>
            <p:custDataLst>
              <p:tags r:id="rId11"/>
            </p:custDataLst>
          </p:nvPr>
        </p:nvSpPr>
        <p:spPr bwMode="gray">
          <a:xfrm>
            <a:off x="3959508" y="2490967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47" name="Diamond 46"/>
          <p:cNvSpPr/>
          <p:nvPr>
            <p:custDataLst>
              <p:tags r:id="rId12"/>
            </p:custDataLst>
          </p:nvPr>
        </p:nvSpPr>
        <p:spPr bwMode="gray">
          <a:xfrm>
            <a:off x="6234346" y="2994369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500" dirty="0">
              <a:solidFill>
                <a:srgbClr val="666666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5816600" y="9209"/>
            <a:ext cx="3276600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/>
                </a:solidFill>
              </a:rPr>
              <a:t>1. T2S Governance | Update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251" name="Rectangle 250"/>
          <p:cNvSpPr/>
          <p:nvPr/>
        </p:nvSpPr>
        <p:spPr bwMode="auto">
          <a:xfrm>
            <a:off x="2798303" y="2485476"/>
            <a:ext cx="368058" cy="1697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W2</a:t>
            </a:r>
            <a: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 </a:t>
            </a:r>
            <a:b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kumimoji="0" lang="de-DE" sz="700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HF </a:t>
            </a:r>
            <a:endParaRPr kumimoji="0" lang="en-GB" sz="7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8" name="Rectangle 287"/>
          <p:cNvSpPr/>
          <p:nvPr/>
        </p:nvSpPr>
        <p:spPr bwMode="auto">
          <a:xfrm>
            <a:off x="5884052" y="2469331"/>
            <a:ext cx="538461" cy="1697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W4</a:t>
            </a:r>
            <a: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 </a:t>
            </a:r>
            <a:b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kumimoji="0" lang="de-DE" sz="700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HF </a:t>
            </a:r>
            <a:r>
              <a:rPr kumimoji="0" lang="de-DE" sz="700" i="0" u="none" strike="noStrike" cap="none" normalizeH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post</a:t>
            </a:r>
            <a:endParaRPr kumimoji="0" lang="en-GB" sz="7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52" name="Diamond 251"/>
          <p:cNvSpPr/>
          <p:nvPr>
            <p:custDataLst>
              <p:tags r:id="rId13"/>
            </p:custDataLst>
          </p:nvPr>
        </p:nvSpPr>
        <p:spPr bwMode="gray">
          <a:xfrm>
            <a:off x="2727188" y="2516394"/>
            <a:ext cx="78546" cy="91440"/>
          </a:xfrm>
          <a:prstGeom prst="diamond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290" name="Diamond 289"/>
          <p:cNvSpPr/>
          <p:nvPr>
            <p:custDataLst>
              <p:tags r:id="rId14"/>
            </p:custDataLst>
          </p:nvPr>
        </p:nvSpPr>
        <p:spPr bwMode="gray">
          <a:xfrm>
            <a:off x="5777288" y="2500249"/>
            <a:ext cx="95462" cy="91440"/>
          </a:xfrm>
          <a:prstGeom prst="diamond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291" name="Diamond 290"/>
          <p:cNvSpPr/>
          <p:nvPr>
            <p:custDataLst>
              <p:tags r:id="rId15"/>
            </p:custDataLst>
          </p:nvPr>
        </p:nvSpPr>
        <p:spPr bwMode="gray">
          <a:xfrm>
            <a:off x="8132270" y="2516151"/>
            <a:ext cx="78546" cy="91440"/>
          </a:xfrm>
          <a:prstGeom prst="diamond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294" name="Rectangle 293"/>
          <p:cNvSpPr/>
          <p:nvPr/>
        </p:nvSpPr>
        <p:spPr bwMode="auto">
          <a:xfrm>
            <a:off x="8232502" y="2485233"/>
            <a:ext cx="453128" cy="1697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W5</a:t>
            </a:r>
            <a: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 </a:t>
            </a:r>
            <a:b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kumimoji="0" lang="de-DE" sz="700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HF </a:t>
            </a:r>
            <a:r>
              <a:rPr kumimoji="0" lang="de-DE" sz="700" i="0" u="none" strike="noStrike" cap="none" normalizeH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post</a:t>
            </a:r>
            <a:endParaRPr kumimoji="0" lang="en-GB" sz="7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5" name="Text Placeholder 12"/>
          <p:cNvSpPr>
            <a:spLocks noGrp="1"/>
          </p:cNvSpPr>
          <p:nvPr>
            <p:custDataLst>
              <p:tags r:id="rId16"/>
            </p:custDataLst>
          </p:nvPr>
        </p:nvSpPr>
        <p:spPr bwMode="auto">
          <a:xfrm>
            <a:off x="2162742" y="2966132"/>
            <a:ext cx="589343" cy="19679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t" anchorCtr="0">
            <a:noAutofit/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Century Gothic" pitchFamily="34" charset="0"/>
              <a:buChar char="►"/>
              <a:defRPr sz="2200">
                <a:solidFill>
                  <a:schemeClr val="tx1"/>
                </a:solidFill>
                <a:latin typeface="+mn-lt"/>
              </a:defRPr>
            </a:lvl2pPr>
            <a:lvl3pPr marL="809625" indent="-93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+mn-lt"/>
              </a:defRPr>
            </a:lvl3pPr>
            <a:lvl4pPr marL="4173538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4C4C4C"/>
                </a:solidFill>
                <a:latin typeface="+mn-lt"/>
              </a:defRPr>
            </a:lvl4pPr>
            <a:lvl5pPr marL="4581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5pPr>
            <a:lvl6pPr marL="50387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6pPr>
            <a:lvl7pPr marL="54959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7pPr>
            <a:lvl8pPr marL="59531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8pPr>
            <a:lvl9pPr marL="64103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R1.1</a:t>
            </a:r>
            <a:r>
              <a:rPr lang="en-US" sz="8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 </a:t>
            </a:r>
            <a:br>
              <a:rPr lang="en-US" sz="8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(CR494 &amp; 538</a:t>
            </a:r>
          </a:p>
        </p:txBody>
      </p:sp>
      <p:sp>
        <p:nvSpPr>
          <p:cNvPr id="297" name="Diamond 296"/>
          <p:cNvSpPr/>
          <p:nvPr>
            <p:custDataLst>
              <p:tags r:id="rId17"/>
            </p:custDataLst>
          </p:nvPr>
        </p:nvSpPr>
        <p:spPr bwMode="gray">
          <a:xfrm>
            <a:off x="2015369" y="3003651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500" dirty="0">
              <a:solidFill>
                <a:srgbClr val="666666"/>
              </a:solidFill>
            </a:endParaRPr>
          </a:p>
        </p:txBody>
      </p:sp>
      <p:sp>
        <p:nvSpPr>
          <p:cNvPr id="298" name="Rectangle 297"/>
          <p:cNvSpPr/>
          <p:nvPr/>
        </p:nvSpPr>
        <p:spPr bwMode="auto">
          <a:xfrm>
            <a:off x="2743977" y="2979769"/>
            <a:ext cx="368058" cy="1697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W2</a:t>
            </a:r>
            <a: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 </a:t>
            </a:r>
            <a:b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kumimoji="0" lang="de-DE" sz="700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HF </a:t>
            </a:r>
            <a:endParaRPr kumimoji="0" lang="en-GB" sz="7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9" name="Diamond 298"/>
          <p:cNvSpPr/>
          <p:nvPr>
            <p:custDataLst>
              <p:tags r:id="rId18"/>
            </p:custDataLst>
          </p:nvPr>
        </p:nvSpPr>
        <p:spPr bwMode="gray">
          <a:xfrm>
            <a:off x="2672862" y="3010687"/>
            <a:ext cx="78546" cy="91440"/>
          </a:xfrm>
          <a:prstGeom prst="diamond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300" name="Rectangle 299"/>
          <p:cNvSpPr/>
          <p:nvPr/>
        </p:nvSpPr>
        <p:spPr bwMode="auto">
          <a:xfrm>
            <a:off x="3963663" y="3040089"/>
            <a:ext cx="323975" cy="183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W3</a:t>
            </a:r>
            <a: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 </a:t>
            </a:r>
            <a:b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kumimoji="0" lang="de-DE" sz="700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HF </a:t>
            </a:r>
            <a:r>
              <a:rPr kumimoji="0" lang="de-DE" sz="700" i="0" u="none" strike="noStrike" cap="none" normalizeH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pre</a:t>
            </a:r>
            <a:endParaRPr kumimoji="0" lang="en-GB" sz="7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1" name="Diamond 300"/>
          <p:cNvSpPr/>
          <p:nvPr>
            <p:custDataLst>
              <p:tags r:id="rId19"/>
            </p:custDataLst>
          </p:nvPr>
        </p:nvSpPr>
        <p:spPr bwMode="gray">
          <a:xfrm>
            <a:off x="3884597" y="3001162"/>
            <a:ext cx="78546" cy="91440"/>
          </a:xfrm>
          <a:prstGeom prst="diamond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302" name="Rectangle 301"/>
          <p:cNvSpPr/>
          <p:nvPr/>
        </p:nvSpPr>
        <p:spPr bwMode="auto">
          <a:xfrm>
            <a:off x="4175894" y="3092602"/>
            <a:ext cx="412427" cy="1691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W4</a:t>
            </a:r>
            <a: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 </a:t>
            </a:r>
            <a:br>
              <a:rPr kumimoji="0" lang="de-DE" sz="700" b="1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kumimoji="0" lang="de-DE" sz="700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HF </a:t>
            </a:r>
            <a:r>
              <a:rPr kumimoji="0" lang="de-DE" sz="700" i="0" u="none" strike="noStrike" cap="none" normalizeH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post</a:t>
            </a:r>
            <a:endParaRPr kumimoji="0" lang="en-GB" sz="7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3" name="Diamond 302"/>
          <p:cNvSpPr/>
          <p:nvPr>
            <p:custDataLst>
              <p:tags r:id="rId20"/>
            </p:custDataLst>
          </p:nvPr>
        </p:nvSpPr>
        <p:spPr bwMode="gray">
          <a:xfrm>
            <a:off x="4164566" y="2986591"/>
            <a:ext cx="95462" cy="91440"/>
          </a:xfrm>
          <a:prstGeom prst="diamond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304" name="Rectangle 303"/>
          <p:cNvSpPr/>
          <p:nvPr>
            <p:custDataLst>
              <p:tags r:id="rId21"/>
            </p:custDataLst>
          </p:nvPr>
        </p:nvSpPr>
        <p:spPr bwMode="gray">
          <a:xfrm>
            <a:off x="4391034" y="2858181"/>
            <a:ext cx="193407" cy="9280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700" dirty="0">
              <a:solidFill>
                <a:srgbClr val="666666">
                  <a:lumMod val="50000"/>
                </a:srgbClr>
              </a:solidFill>
            </a:endParaRPr>
          </a:p>
        </p:txBody>
      </p:sp>
      <p:sp>
        <p:nvSpPr>
          <p:cNvPr id="305" name="Text Placeholder 12"/>
          <p:cNvSpPr>
            <a:spLocks noGrp="1"/>
          </p:cNvSpPr>
          <p:nvPr>
            <p:custDataLst>
              <p:tags r:id="rId22"/>
            </p:custDataLst>
          </p:nvPr>
        </p:nvSpPr>
        <p:spPr bwMode="auto">
          <a:xfrm>
            <a:off x="2084563" y="3555837"/>
            <a:ext cx="499093" cy="19679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t" anchorCtr="0">
            <a:noAutofit/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Century Gothic" pitchFamily="34" charset="0"/>
              <a:buChar char="►"/>
              <a:defRPr sz="2200">
                <a:solidFill>
                  <a:schemeClr val="tx1"/>
                </a:solidFill>
                <a:latin typeface="+mn-lt"/>
              </a:defRPr>
            </a:lvl2pPr>
            <a:lvl3pPr marL="809625" indent="-93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+mn-lt"/>
              </a:defRPr>
            </a:lvl3pPr>
            <a:lvl4pPr marL="4173538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4C4C4C"/>
                </a:solidFill>
                <a:latin typeface="+mn-lt"/>
              </a:defRPr>
            </a:lvl4pPr>
            <a:lvl5pPr marL="4581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5pPr>
            <a:lvl6pPr marL="50387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6pPr>
            <a:lvl7pPr marL="54959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7pPr>
            <a:lvl8pPr marL="59531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8pPr>
            <a:lvl9pPr marL="64103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R1.1</a:t>
            </a:r>
            <a:r>
              <a:rPr lang="en-US" sz="8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 </a:t>
            </a:r>
            <a:br>
              <a:rPr lang="en-US" sz="8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(CR494 &amp; 538</a:t>
            </a:r>
          </a:p>
        </p:txBody>
      </p:sp>
      <p:sp>
        <p:nvSpPr>
          <p:cNvPr id="306" name="Diamond 305"/>
          <p:cNvSpPr/>
          <p:nvPr>
            <p:custDataLst>
              <p:tags r:id="rId23"/>
            </p:custDataLst>
          </p:nvPr>
        </p:nvSpPr>
        <p:spPr bwMode="gray">
          <a:xfrm>
            <a:off x="1976945" y="3569503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500" dirty="0">
              <a:solidFill>
                <a:srgbClr val="666666"/>
              </a:solidFill>
            </a:endParaRPr>
          </a:p>
        </p:txBody>
      </p:sp>
      <p:sp>
        <p:nvSpPr>
          <p:cNvPr id="307" name="Rectangle 306"/>
          <p:cNvSpPr/>
          <p:nvPr/>
        </p:nvSpPr>
        <p:spPr bwMode="auto">
          <a:xfrm>
            <a:off x="2608581" y="3566569"/>
            <a:ext cx="395016" cy="1697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R 1.1.5</a:t>
            </a:r>
            <a:b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kumimoji="0" lang="de-DE" sz="7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(</a:t>
            </a:r>
            <a:r>
              <a:rPr lang="de-DE" sz="700" dirty="0" smtClean="0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rPr>
              <a:t>16</a:t>
            </a:r>
            <a:r>
              <a:rPr kumimoji="0" lang="de-DE" sz="7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/05)</a:t>
            </a:r>
            <a:endParaRPr kumimoji="0" lang="en-GB" sz="7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8" name="Diamond 307"/>
          <p:cNvSpPr/>
          <p:nvPr>
            <p:custDataLst>
              <p:tags r:id="rId24"/>
            </p:custDataLst>
          </p:nvPr>
        </p:nvSpPr>
        <p:spPr bwMode="gray">
          <a:xfrm>
            <a:off x="2935160" y="3565683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310" name="Text Placeholder 12"/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1823511" y="4097836"/>
            <a:ext cx="499093" cy="19679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t" anchorCtr="0">
            <a:noAutofit/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Century Gothic" pitchFamily="34" charset="0"/>
              <a:buChar char="►"/>
              <a:defRPr sz="2200">
                <a:solidFill>
                  <a:schemeClr val="tx1"/>
                </a:solidFill>
                <a:latin typeface="+mn-lt"/>
              </a:defRPr>
            </a:lvl2pPr>
            <a:lvl3pPr marL="809625" indent="-93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+mn-lt"/>
              </a:defRPr>
            </a:lvl3pPr>
            <a:lvl4pPr marL="4173538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4C4C4C"/>
                </a:solidFill>
                <a:latin typeface="+mn-lt"/>
              </a:defRPr>
            </a:lvl4pPr>
            <a:lvl5pPr marL="4581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5pPr>
            <a:lvl6pPr marL="50387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6pPr>
            <a:lvl7pPr marL="54959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7pPr>
            <a:lvl8pPr marL="59531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8pPr>
            <a:lvl9pPr marL="64103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4C4C4C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Clr>
                <a:srgbClr val="FF6600"/>
              </a:buClr>
              <a:buFontTx/>
              <a:buNone/>
            </a:pPr>
            <a: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R1.1</a:t>
            </a:r>
            <a:r>
              <a:rPr lang="en-US" sz="8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 </a:t>
            </a:r>
            <a:br>
              <a:rPr lang="en-US" sz="8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(CR494 &amp; 538</a:t>
            </a:r>
          </a:p>
        </p:txBody>
      </p:sp>
      <p:sp>
        <p:nvSpPr>
          <p:cNvPr id="311" name="Diamond 310"/>
          <p:cNvSpPr/>
          <p:nvPr>
            <p:custDataLst>
              <p:tags r:id="rId26"/>
            </p:custDataLst>
          </p:nvPr>
        </p:nvSpPr>
        <p:spPr bwMode="gray">
          <a:xfrm>
            <a:off x="1715893" y="4111502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500" dirty="0">
              <a:solidFill>
                <a:srgbClr val="666666"/>
              </a:solidFill>
            </a:endParaRPr>
          </a:p>
        </p:txBody>
      </p:sp>
      <p:sp>
        <p:nvSpPr>
          <p:cNvPr id="312" name="Rectangle 311"/>
          <p:cNvSpPr/>
          <p:nvPr/>
        </p:nvSpPr>
        <p:spPr bwMode="auto">
          <a:xfrm>
            <a:off x="2307774" y="4108568"/>
            <a:ext cx="395016" cy="1697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R 1.1.5</a:t>
            </a:r>
            <a:br>
              <a:rPr kumimoji="0" lang="de-DE" sz="7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kumimoji="0" lang="de-DE" sz="7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(</a:t>
            </a:r>
            <a:r>
              <a:rPr lang="de-DE" sz="700" dirty="0" smtClean="0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rPr>
              <a:t>11</a:t>
            </a:r>
            <a:r>
              <a:rPr kumimoji="0" lang="de-DE" sz="7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/04)</a:t>
            </a:r>
            <a:endParaRPr kumimoji="0" lang="en-GB" sz="70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3" name="Diamond 312"/>
          <p:cNvSpPr/>
          <p:nvPr>
            <p:custDataLst>
              <p:tags r:id="rId27"/>
            </p:custDataLst>
          </p:nvPr>
        </p:nvSpPr>
        <p:spPr bwMode="gray">
          <a:xfrm>
            <a:off x="2634353" y="4107682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314" name="Diamond 313"/>
          <p:cNvSpPr/>
          <p:nvPr>
            <p:custDataLst>
              <p:tags r:id="rId28"/>
            </p:custDataLst>
          </p:nvPr>
        </p:nvSpPr>
        <p:spPr bwMode="gray">
          <a:xfrm>
            <a:off x="3223106" y="4102035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400" dirty="0">
              <a:solidFill>
                <a:srgbClr val="666666"/>
              </a:solidFill>
            </a:endParaRPr>
          </a:p>
        </p:txBody>
      </p:sp>
      <p:sp>
        <p:nvSpPr>
          <p:cNvPr id="315" name="Rectangle 314"/>
          <p:cNvSpPr/>
          <p:nvPr/>
        </p:nvSpPr>
        <p:spPr bwMode="auto">
          <a:xfrm>
            <a:off x="2865270" y="4098605"/>
            <a:ext cx="357836" cy="2278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Clr>
                <a:srgbClr val="FF6600"/>
              </a:buClr>
            </a:pPr>
            <a: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R 1.2 </a:t>
            </a:r>
            <a:r>
              <a:rPr lang="en-US" sz="7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CR 547</a:t>
            </a:r>
            <a:endParaRPr lang="en-US" sz="700" dirty="0">
              <a:solidFill>
                <a:srgbClr val="666666">
                  <a:lumMod val="50000"/>
                </a:srgbClr>
              </a:solidFill>
              <a:sym typeface="+mn-lt"/>
            </a:endParaRPr>
          </a:p>
        </p:txBody>
      </p:sp>
      <p:sp>
        <p:nvSpPr>
          <p:cNvPr id="316" name="Diamond 315"/>
          <p:cNvSpPr/>
          <p:nvPr>
            <p:custDataLst>
              <p:tags r:id="rId29"/>
            </p:custDataLst>
          </p:nvPr>
        </p:nvSpPr>
        <p:spPr bwMode="gray">
          <a:xfrm>
            <a:off x="3470918" y="4111317"/>
            <a:ext cx="78546" cy="91440"/>
          </a:xfrm>
          <a:prstGeom prst="diamond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400" dirty="0">
              <a:solidFill>
                <a:srgbClr val="666666"/>
              </a:solidFill>
            </a:endParaRPr>
          </a:p>
        </p:txBody>
      </p:sp>
      <p:sp>
        <p:nvSpPr>
          <p:cNvPr id="317" name="Rectangle 316"/>
          <p:cNvSpPr/>
          <p:nvPr/>
        </p:nvSpPr>
        <p:spPr bwMode="auto">
          <a:xfrm>
            <a:off x="3551019" y="4079516"/>
            <a:ext cx="1965282" cy="1621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Clr>
                <a:srgbClr val="FF6600"/>
              </a:buClr>
            </a:pPr>
            <a:r>
              <a:rPr lang="en-US" sz="7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R 1.2 </a:t>
            </a: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CR 526 – 533  (11/07) &amp; 566 (25/07)</a:t>
            </a:r>
            <a:endParaRPr lang="en-US" sz="600" dirty="0">
              <a:solidFill>
                <a:srgbClr val="666666">
                  <a:lumMod val="50000"/>
                </a:srgbClr>
              </a:solidFill>
              <a:sym typeface="+mn-lt"/>
            </a:endParaRPr>
          </a:p>
        </p:txBody>
      </p:sp>
      <p:sp>
        <p:nvSpPr>
          <p:cNvPr id="318" name="Rectangle 317"/>
          <p:cNvSpPr/>
          <p:nvPr/>
        </p:nvSpPr>
        <p:spPr bwMode="auto">
          <a:xfrm>
            <a:off x="2218965" y="4565463"/>
            <a:ext cx="458535" cy="1749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MWDR 3 </a:t>
            </a:r>
            <a:b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(12-13/03)</a:t>
            </a:r>
            <a:endParaRPr kumimoji="0" lang="en-GB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9" name="Diamond 318"/>
          <p:cNvSpPr/>
          <p:nvPr>
            <p:custDataLst>
              <p:tags r:id="rId30"/>
            </p:custDataLst>
          </p:nvPr>
        </p:nvSpPr>
        <p:spPr bwMode="gray">
          <a:xfrm>
            <a:off x="2330051" y="4450391"/>
            <a:ext cx="78546" cy="91440"/>
          </a:xfrm>
          <a:prstGeom prst="diamond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600" dirty="0">
              <a:solidFill>
                <a:srgbClr val="666666"/>
              </a:solidFill>
            </a:endParaRPr>
          </a:p>
        </p:txBody>
      </p:sp>
      <p:sp>
        <p:nvSpPr>
          <p:cNvPr id="320" name="Rectangle 319"/>
          <p:cNvSpPr/>
          <p:nvPr/>
        </p:nvSpPr>
        <p:spPr bwMode="auto">
          <a:xfrm>
            <a:off x="2657601" y="4566794"/>
            <a:ext cx="458535" cy="1749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MWDR </a:t>
            </a:r>
            <a:r>
              <a:rPr lang="en-US" sz="600" b="1" dirty="0">
                <a:solidFill>
                  <a:srgbClr val="666666">
                    <a:lumMod val="50000"/>
                  </a:srgbClr>
                </a:solidFill>
                <a:sym typeface="+mn-lt"/>
              </a:rPr>
              <a:t>1</a:t>
            </a:r>
            <a: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 </a:t>
            </a:r>
            <a:b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(16-17/04)</a:t>
            </a:r>
            <a:endParaRPr kumimoji="0" lang="en-GB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1" name="Rectangle 320"/>
          <p:cNvSpPr/>
          <p:nvPr/>
        </p:nvSpPr>
        <p:spPr bwMode="auto">
          <a:xfrm>
            <a:off x="3340056" y="4597267"/>
            <a:ext cx="458535" cy="1749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MWDR 3 </a:t>
            </a:r>
            <a:b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(11-12/06)</a:t>
            </a:r>
            <a:endParaRPr kumimoji="0" lang="en-GB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2" name="Diamond 321"/>
          <p:cNvSpPr/>
          <p:nvPr>
            <p:custDataLst>
              <p:tags r:id="rId31"/>
            </p:custDataLst>
          </p:nvPr>
        </p:nvSpPr>
        <p:spPr bwMode="gray">
          <a:xfrm>
            <a:off x="3220563" y="4633264"/>
            <a:ext cx="78546" cy="91440"/>
          </a:xfrm>
          <a:prstGeom prst="diamond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600" dirty="0">
              <a:solidFill>
                <a:srgbClr val="666666"/>
              </a:solidFill>
            </a:endParaRPr>
          </a:p>
        </p:txBody>
      </p:sp>
      <p:sp>
        <p:nvSpPr>
          <p:cNvPr id="323" name="Diamond 322"/>
          <p:cNvSpPr/>
          <p:nvPr>
            <p:custDataLst>
              <p:tags r:id="rId32"/>
            </p:custDataLst>
          </p:nvPr>
        </p:nvSpPr>
        <p:spPr bwMode="gray">
          <a:xfrm>
            <a:off x="3608971" y="4433476"/>
            <a:ext cx="78546" cy="91440"/>
          </a:xfrm>
          <a:prstGeom prst="diamond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600" dirty="0">
              <a:solidFill>
                <a:srgbClr val="666666"/>
              </a:solidFill>
            </a:endParaRPr>
          </a:p>
        </p:txBody>
      </p:sp>
      <p:sp>
        <p:nvSpPr>
          <p:cNvPr id="324" name="Rectangle 323"/>
          <p:cNvSpPr/>
          <p:nvPr/>
        </p:nvSpPr>
        <p:spPr bwMode="auto">
          <a:xfrm>
            <a:off x="3740268" y="4409105"/>
            <a:ext cx="458535" cy="1749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MWDR </a:t>
            </a:r>
            <a:r>
              <a:rPr lang="en-US" sz="600" b="1" dirty="0">
                <a:solidFill>
                  <a:srgbClr val="666666">
                    <a:lumMod val="50000"/>
                  </a:srgbClr>
                </a:solidFill>
                <a:sym typeface="+mn-lt"/>
              </a:rPr>
              <a:t>1</a:t>
            </a:r>
            <a: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 </a:t>
            </a:r>
            <a:b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(09-10/07)</a:t>
            </a:r>
            <a:endParaRPr kumimoji="0" lang="en-GB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5" name="Diamond 324"/>
          <p:cNvSpPr/>
          <p:nvPr>
            <p:custDataLst>
              <p:tags r:id="rId33"/>
            </p:custDataLst>
          </p:nvPr>
        </p:nvSpPr>
        <p:spPr bwMode="gray">
          <a:xfrm>
            <a:off x="4413353" y="4498415"/>
            <a:ext cx="78546" cy="91440"/>
          </a:xfrm>
          <a:prstGeom prst="diamond">
            <a:avLst/>
          </a:prstGeom>
          <a:solidFill>
            <a:schemeClr val="accent2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600" dirty="0">
              <a:solidFill>
                <a:srgbClr val="666666"/>
              </a:solidFill>
            </a:endParaRPr>
          </a:p>
        </p:txBody>
      </p:sp>
      <p:sp>
        <p:nvSpPr>
          <p:cNvPr id="326" name="Rectangle 325"/>
          <p:cNvSpPr/>
          <p:nvPr/>
        </p:nvSpPr>
        <p:spPr bwMode="auto">
          <a:xfrm>
            <a:off x="4544650" y="4474044"/>
            <a:ext cx="458535" cy="1749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MWDR 2 </a:t>
            </a:r>
            <a:b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(01-02/10)</a:t>
            </a:r>
            <a:endParaRPr kumimoji="0" lang="en-GB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7" name="Rectangle 326"/>
          <p:cNvSpPr/>
          <p:nvPr/>
        </p:nvSpPr>
        <p:spPr bwMode="auto">
          <a:xfrm>
            <a:off x="4993864" y="4541610"/>
            <a:ext cx="458535" cy="1749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MWDR 3 </a:t>
            </a:r>
            <a:br>
              <a:rPr lang="en-US" sz="600" b="1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</a:br>
            <a:r>
              <a:rPr lang="en-US" sz="600" dirty="0" smtClean="0">
                <a:solidFill>
                  <a:srgbClr val="666666">
                    <a:lumMod val="50000"/>
                  </a:srgbClr>
                </a:solidFill>
                <a:sym typeface="+mn-lt"/>
              </a:rPr>
              <a:t>(17-18/12)</a:t>
            </a:r>
            <a:endParaRPr kumimoji="0" lang="en-GB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8" name="Diamond 327"/>
          <p:cNvSpPr/>
          <p:nvPr>
            <p:custDataLst>
              <p:tags r:id="rId34"/>
            </p:custDataLst>
          </p:nvPr>
        </p:nvSpPr>
        <p:spPr bwMode="gray">
          <a:xfrm>
            <a:off x="5120852" y="4442440"/>
            <a:ext cx="78546" cy="91440"/>
          </a:xfrm>
          <a:prstGeom prst="diamond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600" dirty="0">
              <a:solidFill>
                <a:srgbClr val="666666"/>
              </a:solidFill>
            </a:endParaRPr>
          </a:p>
        </p:txBody>
      </p:sp>
      <p:sp>
        <p:nvSpPr>
          <p:cNvPr id="329" name="Diamond 328"/>
          <p:cNvSpPr/>
          <p:nvPr>
            <p:custDataLst>
              <p:tags r:id="rId35"/>
            </p:custDataLst>
          </p:nvPr>
        </p:nvSpPr>
        <p:spPr bwMode="gray">
          <a:xfrm>
            <a:off x="1654734" y="5875174"/>
            <a:ext cx="87624" cy="97801"/>
          </a:xfrm>
          <a:prstGeom prst="diamond">
            <a:avLst/>
          </a:prstGeom>
          <a:solidFill>
            <a:schemeClr val="tx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800" b="1" u="sng" dirty="0">
              <a:solidFill>
                <a:srgbClr val="FF0000"/>
              </a:solidFill>
            </a:endParaRPr>
          </a:p>
        </p:txBody>
      </p:sp>
      <p:sp>
        <p:nvSpPr>
          <p:cNvPr id="330" name="Rectangle 329"/>
          <p:cNvSpPr/>
          <p:nvPr/>
        </p:nvSpPr>
        <p:spPr bwMode="auto">
          <a:xfrm>
            <a:off x="1769013" y="5882906"/>
            <a:ext cx="719287" cy="823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700" b="1" dirty="0" smtClean="0">
                <a:solidFill>
                  <a:schemeClr val="tx1">
                    <a:lumMod val="50000"/>
                  </a:schemeClr>
                </a:solidFill>
                <a:sym typeface="+mn-lt"/>
              </a:rPr>
              <a:t>SP15.2 </a:t>
            </a:r>
            <a:r>
              <a:rPr lang="en-US" sz="700" dirty="0" smtClean="0">
                <a:solidFill>
                  <a:schemeClr val="tx1">
                    <a:lumMod val="50000"/>
                  </a:schemeClr>
                </a:solidFill>
                <a:sym typeface="+mn-lt"/>
              </a:rPr>
              <a:t>(04/01)</a:t>
            </a:r>
            <a:endParaRPr lang="en-US" sz="700" dirty="0">
              <a:solidFill>
                <a:schemeClr val="tx1">
                  <a:lumMod val="50000"/>
                </a:schemeClr>
              </a:solidFill>
              <a:sym typeface="+mn-lt"/>
            </a:endParaRPr>
          </a:p>
        </p:txBody>
      </p:sp>
      <p:sp>
        <p:nvSpPr>
          <p:cNvPr id="28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746504" y="6301984"/>
            <a:ext cx="2133600" cy="187325"/>
          </a:xfrm>
        </p:spPr>
        <p:txBody>
          <a:bodyPr/>
          <a:lstStyle/>
          <a:p>
            <a:fld id="{31022D49-741E-407F-9227-832A7318F1E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1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43925" y="6294438"/>
            <a:ext cx="349250" cy="247650"/>
          </a:xfrm>
        </p:spPr>
        <p:txBody>
          <a:bodyPr/>
          <a:lstStyle/>
          <a:p>
            <a:pPr>
              <a:defRPr/>
            </a:pPr>
            <a:fld id="{480A4C83-0E5E-4AD5-9A06-0056042A88EA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7" name="Shape 866"/>
          <p:cNvSpPr>
            <a:spLocks noGrp="1"/>
          </p:cNvSpPr>
          <p:nvPr>
            <p:ph type="title"/>
          </p:nvPr>
        </p:nvSpPr>
        <p:spPr>
          <a:xfrm>
            <a:off x="503237" y="503239"/>
            <a:ext cx="8440738" cy="887412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612648">
              <a:defRPr sz="1675"/>
            </a:pPr>
            <a:r>
              <a:rPr lang="en-GB" sz="2400" dirty="0" smtClean="0"/>
              <a:t>CSG Installed New CSDR Task Force</a:t>
            </a:r>
            <a:br>
              <a:rPr lang="en-GB" sz="2400" dirty="0" smtClean="0"/>
            </a:br>
            <a:r>
              <a:rPr lang="en-GB" sz="2000" dirty="0" smtClean="0">
                <a:solidFill>
                  <a:schemeClr val="tx1"/>
                </a:solidFill>
              </a:rPr>
              <a:t>CSDs are responsible for CSDR compliance of T2S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9" name="Shape 865"/>
          <p:cNvSpPr>
            <a:spLocks noGrp="1"/>
          </p:cNvSpPr>
          <p:nvPr>
            <p:ph type="body" sz="half" idx="1"/>
          </p:nvPr>
        </p:nvSpPr>
        <p:spPr>
          <a:xfrm>
            <a:off x="541337" y="1672775"/>
            <a:ext cx="7394892" cy="340519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The T2S Framework Agreement assigns responsibility for regulatory compliance to CSDs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In its meeting of 24 February, the CSG has installed a CSG Task Force in order to</a:t>
            </a:r>
          </a:p>
          <a:p>
            <a:pPr marL="446088" lvl="1" indent="-174625"/>
            <a:r>
              <a:rPr lang="en-GB" sz="1600" dirty="0" smtClean="0"/>
              <a:t>analyse the </a:t>
            </a:r>
            <a:r>
              <a:rPr lang="en-GB" sz="1600" dirty="0"/>
              <a:t>needs of CSDs for complying with the </a:t>
            </a:r>
            <a:r>
              <a:rPr lang="en-GB" sz="1600" dirty="0" smtClean="0"/>
              <a:t>CSDR regarding T2S functionality</a:t>
            </a:r>
            <a:endParaRPr lang="en-GB" sz="1600" dirty="0"/>
          </a:p>
          <a:p>
            <a:pPr marL="446088" lvl="1" indent="-174625"/>
            <a:r>
              <a:rPr lang="en-GB" sz="1600" dirty="0" smtClean="0"/>
              <a:t>establish </a:t>
            </a:r>
            <a:r>
              <a:rPr lang="en-GB" sz="1600" dirty="0"/>
              <a:t>high-level requirements </a:t>
            </a:r>
            <a:r>
              <a:rPr lang="en-GB" sz="1600" dirty="0" smtClean="0"/>
              <a:t>in </a:t>
            </a:r>
            <a:r>
              <a:rPr lang="en-GB" sz="1600" dirty="0"/>
              <a:t>the form of change request/s to </a:t>
            </a:r>
            <a:r>
              <a:rPr lang="en-GB" sz="1600" dirty="0" smtClean="0"/>
              <a:t>T2S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Functional enhancements are especially assumed in the area of Settlement Discipline (Art 6 and 7) and Record Keeping (Art 29)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 smtClean="0"/>
              <a:t>The Task Force will be chaired by a CSD Sponsor and actively supported by the CSG Chair Office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16600" y="9209"/>
            <a:ext cx="3276600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/>
                </a:solidFill>
              </a:rPr>
              <a:t>1. T2S Governance | Update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13" name="Shape 865"/>
          <p:cNvSpPr>
            <a:spLocks noGrp="1"/>
          </p:cNvSpPr>
          <p:nvPr>
            <p:ph type="body" sz="half" idx="1"/>
          </p:nvPr>
        </p:nvSpPr>
        <p:spPr>
          <a:xfrm>
            <a:off x="2072377" y="5087772"/>
            <a:ext cx="5906852" cy="10775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/>
              <a:t>Compliance </a:t>
            </a:r>
            <a:r>
              <a:rPr lang="en-GB" sz="1600" dirty="0" smtClean="0"/>
              <a:t>is required </a:t>
            </a:r>
            <a:r>
              <a:rPr lang="en-GB" sz="1600" dirty="0"/>
              <a:t>between Q2 2017 and Q2 </a:t>
            </a:r>
            <a:r>
              <a:rPr lang="en-GB" sz="1600" dirty="0" smtClean="0"/>
              <a:t>2018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339999"/>
              </a:buClr>
              <a:defRPr sz="1400"/>
            </a:pPr>
            <a:r>
              <a:rPr lang="en-GB" sz="1600" dirty="0"/>
              <a:t>Scoping of relevant releases 1.3 and 2.0 </a:t>
            </a:r>
            <a:r>
              <a:rPr lang="en-GB" sz="1600" dirty="0" smtClean="0"/>
              <a:t>has </a:t>
            </a:r>
            <a:r>
              <a:rPr lang="en-GB" sz="1600" dirty="0"/>
              <a:t>already </a:t>
            </a:r>
            <a:r>
              <a:rPr lang="en-GB" sz="1600" dirty="0" smtClean="0"/>
              <a:t>started. 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555624" y="5077975"/>
            <a:ext cx="1216025" cy="85184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Challenge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1733551" y="4924657"/>
            <a:ext cx="215850" cy="85184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/>
              <a:t>Project Approach and Key Services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" b="53547"/>
          <a:stretch/>
        </p:blipFill>
        <p:spPr>
          <a:xfrm>
            <a:off x="0" y="4164746"/>
            <a:ext cx="9144000" cy="2693254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>
          <a:xfrm>
            <a:off x="230188" y="3213100"/>
            <a:ext cx="8637587" cy="1008063"/>
          </a:xfrm>
        </p:spPr>
        <p:txBody>
          <a:bodyPr/>
          <a:lstStyle/>
          <a:p>
            <a:r>
              <a:rPr lang="en-GB" dirty="0" smtClean="0"/>
              <a:t>Patrick Georg / Jean-Marc Schaeffer-</a:t>
            </a:r>
            <a:r>
              <a:rPr lang="en-GB" dirty="0" err="1" smtClean="0"/>
              <a:t>Bonert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499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hevron 40"/>
          <p:cNvSpPr/>
          <p:nvPr/>
        </p:nvSpPr>
        <p:spPr bwMode="auto">
          <a:xfrm>
            <a:off x="4907558" y="3851505"/>
            <a:ext cx="3395614" cy="418145"/>
          </a:xfrm>
          <a:prstGeom prst="chevron">
            <a:avLst>
              <a:gd name="adj" fmla="val 22956"/>
            </a:avLst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63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</a:pP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cxnSp>
        <p:nvCxnSpPr>
          <p:cNvPr id="135" name="Straight Connector 134"/>
          <p:cNvCxnSpPr/>
          <p:nvPr/>
        </p:nvCxnSpPr>
        <p:spPr bwMode="auto">
          <a:xfrm>
            <a:off x="4948801" y="3843832"/>
            <a:ext cx="0" cy="255600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think-cell Slide" r:id="rId11" imgW="360" imgH="360" progId="">
                  <p:embed/>
                </p:oleObj>
              </mc:Choice>
              <mc:Fallback>
                <p:oleObj name="think-cell Slide" r:id="rId11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>
            <p:custDataLst>
              <p:tags r:id="rId3"/>
            </p:custDataLst>
          </p:nvPr>
        </p:nvSpPr>
        <p:spPr bwMode="auto">
          <a:xfrm>
            <a:off x="0" y="2"/>
            <a:ext cx="158750" cy="1587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vert="horz" wrap="none" lIns="0" tIns="0" rIns="0" bIns="0" numCol="1" spcCol="0" rtlCol="0" anchor="b" anchorCtr="0" compatLnSpc="1">
            <a:prstTxWarp prst="textNoShape">
              <a:avLst/>
            </a:prstTxWarp>
            <a:noAutofit/>
          </a:bodyPr>
          <a:lstStyle/>
          <a:p>
            <a:endParaRPr kumimoji="0" lang="en-US" sz="110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sym typeface="Arial" panose="020B0604020202020204" pitchFamily="34" charset="0"/>
            </a:endParaRPr>
          </a:p>
        </p:txBody>
      </p:sp>
      <p:cxnSp>
        <p:nvCxnSpPr>
          <p:cNvPr id="102" name="Straight Connector 101"/>
          <p:cNvCxnSpPr/>
          <p:nvPr>
            <p:custDataLst>
              <p:tags r:id="rId4"/>
            </p:custDataLst>
          </p:nvPr>
        </p:nvCxnSpPr>
        <p:spPr bwMode="auto">
          <a:xfrm>
            <a:off x="6959491" y="2693621"/>
            <a:ext cx="0" cy="3465513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Straight Connector 99"/>
          <p:cNvCxnSpPr/>
          <p:nvPr>
            <p:custDataLst>
              <p:tags r:id="rId5"/>
            </p:custDataLst>
          </p:nvPr>
        </p:nvCxnSpPr>
        <p:spPr bwMode="auto">
          <a:xfrm>
            <a:off x="2667337" y="2693621"/>
            <a:ext cx="0" cy="3465513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Straight Connector 97"/>
          <p:cNvCxnSpPr/>
          <p:nvPr>
            <p:custDataLst>
              <p:tags r:id="rId6"/>
            </p:custDataLst>
          </p:nvPr>
        </p:nvCxnSpPr>
        <p:spPr bwMode="auto">
          <a:xfrm>
            <a:off x="581778" y="2693621"/>
            <a:ext cx="0" cy="3465513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" name="Straight Connector 104"/>
          <p:cNvCxnSpPr/>
          <p:nvPr>
            <p:custDataLst>
              <p:tags r:id="rId7"/>
            </p:custDataLst>
          </p:nvPr>
        </p:nvCxnSpPr>
        <p:spPr bwMode="auto">
          <a:xfrm>
            <a:off x="1045932" y="3686880"/>
            <a:ext cx="7805738" cy="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0" name="Text Placeholder 3"/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1180528" y="3913893"/>
            <a:ext cx="15240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3763" indent="-26352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301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70973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1177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749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321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893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465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‒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  <a:tabLst>
                <a:tab pos="90488" algn="l"/>
              </a:tabLst>
            </a:pPr>
            <a:r>
              <a:rPr lang="en-US" sz="1100" b="1" dirty="0">
                <a:sym typeface="Arial"/>
              </a:rPr>
              <a:t>Luxembourg (LuxCSD)</a:t>
            </a:r>
            <a:endParaRPr lang="en-US" sz="1100" b="1" dirty="0">
              <a:latin typeface="Arial"/>
              <a:cs typeface="Arial"/>
              <a:sym typeface="Arial"/>
            </a:endParaRPr>
          </a:p>
        </p:txBody>
      </p:sp>
      <p:sp>
        <p:nvSpPr>
          <p:cNvPr id="195" name="Chevron 194"/>
          <p:cNvSpPr/>
          <p:nvPr/>
        </p:nvSpPr>
        <p:spPr bwMode="auto">
          <a:xfrm>
            <a:off x="4777729" y="3042672"/>
            <a:ext cx="1986699" cy="321584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200" b="1" kern="0" dirty="0">
                <a:solidFill>
                  <a:srgbClr val="FFFFFF"/>
                </a:solidFill>
              </a:rPr>
              <a:t>2017</a:t>
            </a:r>
          </a:p>
        </p:txBody>
      </p:sp>
      <p:sp>
        <p:nvSpPr>
          <p:cNvPr id="196" name="Chevron 195"/>
          <p:cNvSpPr/>
          <p:nvPr/>
        </p:nvSpPr>
        <p:spPr bwMode="auto">
          <a:xfrm>
            <a:off x="2858442" y="3042672"/>
            <a:ext cx="1986699" cy="321584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200" b="1" kern="0" dirty="0">
                <a:solidFill>
                  <a:srgbClr val="FFFFFF"/>
                </a:solidFill>
              </a:rPr>
              <a:t>2016</a:t>
            </a:r>
          </a:p>
        </p:txBody>
      </p:sp>
      <p:sp>
        <p:nvSpPr>
          <p:cNvPr id="197" name="Rectangle 196"/>
          <p:cNvSpPr/>
          <p:nvPr/>
        </p:nvSpPr>
        <p:spPr bwMode="auto">
          <a:xfrm>
            <a:off x="3818879" y="3372558"/>
            <a:ext cx="415313" cy="2895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100" b="1" kern="0" dirty="0">
                <a:solidFill>
                  <a:schemeClr val="tx2"/>
                </a:solidFill>
              </a:rPr>
              <a:t>Q3</a:t>
            </a:r>
            <a:br>
              <a:rPr lang="en-GB" sz="1100" b="1" kern="0" dirty="0">
                <a:solidFill>
                  <a:schemeClr val="tx2"/>
                </a:solidFill>
              </a:rPr>
            </a:br>
            <a:r>
              <a:rPr lang="en-GB" sz="1100" b="1" kern="0" dirty="0">
                <a:solidFill>
                  <a:schemeClr val="tx2"/>
                </a:solidFill>
              </a:rPr>
              <a:t>Wave  </a:t>
            </a:r>
            <a:r>
              <a:rPr lang="en-GB" sz="1100" b="1" kern="0" dirty="0" smtClean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98" name="Rectangle 197"/>
          <p:cNvSpPr/>
          <p:nvPr/>
        </p:nvSpPr>
        <p:spPr bwMode="auto">
          <a:xfrm>
            <a:off x="4298304" y="3372557"/>
            <a:ext cx="415313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 smtClean="0"/>
              <a:t>Q4</a:t>
            </a:r>
            <a:endParaRPr kumimoji="0" lang="en-GB" sz="1100" i="0" u="none" strike="noStrike" kern="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99" name="Rectangle 198"/>
          <p:cNvSpPr/>
          <p:nvPr/>
        </p:nvSpPr>
        <p:spPr bwMode="auto">
          <a:xfrm>
            <a:off x="5257152" y="3372556"/>
            <a:ext cx="415313" cy="29544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100" kern="0" dirty="0"/>
              <a:t>Q2</a:t>
            </a:r>
          </a:p>
        </p:txBody>
      </p:sp>
      <p:sp>
        <p:nvSpPr>
          <p:cNvPr id="200" name="Rectangle 199"/>
          <p:cNvSpPr/>
          <p:nvPr/>
        </p:nvSpPr>
        <p:spPr bwMode="auto">
          <a:xfrm>
            <a:off x="5736575" y="3372557"/>
            <a:ext cx="415313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 smtClean="0"/>
              <a:t>Q3</a:t>
            </a:r>
            <a:endParaRPr kumimoji="0" lang="en-GB" sz="1100" i="0" u="none" strike="noStrike" kern="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01" name="Rectangle 200"/>
          <p:cNvSpPr/>
          <p:nvPr/>
        </p:nvSpPr>
        <p:spPr bwMode="auto">
          <a:xfrm>
            <a:off x="6216004" y="3372557"/>
            <a:ext cx="415313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 smtClean="0"/>
              <a:t>Q4</a:t>
            </a:r>
            <a:endParaRPr kumimoji="0" lang="en-GB" sz="1100" i="0" u="none" strike="noStrike" kern="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4777729" y="3372557"/>
            <a:ext cx="415313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100" b="1" kern="0" dirty="0" smtClean="0"/>
              <a:t>Q1</a:t>
            </a:r>
            <a:br>
              <a:rPr lang="en-GB" sz="1100" b="1" kern="0" dirty="0" smtClean="0"/>
            </a:br>
            <a:r>
              <a:rPr lang="en-GB" sz="1100" b="1" kern="0" dirty="0" smtClean="0"/>
              <a:t>Wave </a:t>
            </a:r>
            <a:r>
              <a:rPr lang="en-GB" sz="1100" b="1" kern="0" dirty="0"/>
              <a:t>4</a:t>
            </a:r>
          </a:p>
          <a:p>
            <a:pPr algn="ctr">
              <a:spcBef>
                <a:spcPct val="50000"/>
              </a:spcBef>
            </a:pPr>
            <a:endParaRPr lang="en-GB" sz="1100" b="1" kern="0" dirty="0"/>
          </a:p>
        </p:txBody>
      </p:sp>
      <p:sp>
        <p:nvSpPr>
          <p:cNvPr id="203" name="Rectangle 202"/>
          <p:cNvSpPr/>
          <p:nvPr/>
        </p:nvSpPr>
        <p:spPr bwMode="auto">
          <a:xfrm>
            <a:off x="3337867" y="3372557"/>
            <a:ext cx="415313" cy="2876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100" kern="0" dirty="0" smtClean="0"/>
              <a:t>Q2</a:t>
            </a:r>
            <a:endParaRPr lang="en-GB" sz="1100" kern="0" dirty="0"/>
          </a:p>
        </p:txBody>
      </p:sp>
      <p:sp>
        <p:nvSpPr>
          <p:cNvPr id="204" name="Rectangle 203"/>
          <p:cNvSpPr/>
          <p:nvPr/>
        </p:nvSpPr>
        <p:spPr bwMode="auto">
          <a:xfrm>
            <a:off x="2858442" y="3372557"/>
            <a:ext cx="415313" cy="2954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kern="0" dirty="0" smtClean="0"/>
              <a:t>Q1</a:t>
            </a:r>
            <a:br>
              <a:rPr lang="en-GB" sz="1100" b="1" kern="0" dirty="0" smtClean="0"/>
            </a:br>
            <a:r>
              <a:rPr lang="en-GB" sz="1100" b="1" kern="0" dirty="0" smtClean="0"/>
              <a:t>Wave 2</a:t>
            </a:r>
            <a:endParaRPr kumimoji="0" lang="en-GB" sz="1100" b="1" i="0" u="none" strike="noStrike" kern="0" cap="none" spc="0" normalizeH="0" baseline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05" name="Chevron 204"/>
          <p:cNvSpPr/>
          <p:nvPr/>
        </p:nvSpPr>
        <p:spPr bwMode="auto">
          <a:xfrm>
            <a:off x="6692253" y="3042672"/>
            <a:ext cx="738701" cy="321584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none" lIns="3600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2018</a:t>
            </a:r>
          </a:p>
        </p:txBody>
      </p:sp>
      <p:sp>
        <p:nvSpPr>
          <p:cNvPr id="91" name="Title 1"/>
          <p:cNvSpPr>
            <a:spLocks noGrp="1"/>
          </p:cNvSpPr>
          <p:nvPr>
            <p:ph type="title"/>
          </p:nvPr>
        </p:nvSpPr>
        <p:spPr>
          <a:xfrm>
            <a:off x="510499" y="524868"/>
            <a:ext cx="8123002" cy="743545"/>
          </a:xfrm>
        </p:spPr>
        <p:txBody>
          <a:bodyPr/>
          <a:lstStyle/>
          <a:p>
            <a:pPr>
              <a:tabLst>
                <a:tab pos="4305300" algn="l"/>
              </a:tabLst>
            </a:pPr>
            <a:r>
              <a:rPr lang="en-GB" sz="2400" b="0" dirty="0" err="1"/>
              <a:t>LuxCSD</a:t>
            </a:r>
            <a:r>
              <a:rPr lang="en-GB" sz="2400" b="0" dirty="0"/>
              <a:t> project approach and status	</a:t>
            </a:r>
            <a:endParaRPr lang="en-GB" sz="2400" b="0" kern="1200" dirty="0">
              <a:solidFill>
                <a:srgbClr val="666666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8467" name="Picture 9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575" y="4437112"/>
            <a:ext cx="1053499" cy="1695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" name="Chevron 117"/>
          <p:cNvSpPr/>
          <p:nvPr/>
        </p:nvSpPr>
        <p:spPr bwMode="auto">
          <a:xfrm>
            <a:off x="4968238" y="5324812"/>
            <a:ext cx="3395614" cy="480619"/>
          </a:xfrm>
          <a:prstGeom prst="chevron">
            <a:avLst>
              <a:gd name="adj" fmla="val 22956"/>
            </a:avLst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  <a:cs typeface="Arial" charset="0"/>
              </a:rPr>
              <a:t>            </a:t>
            </a:r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Investor CSD</a:t>
            </a:r>
          </a:p>
          <a:p>
            <a:pPr algn="ctr">
              <a:spcBef>
                <a:spcPts val="0"/>
              </a:spcBef>
            </a:pPr>
            <a:r>
              <a:rPr lang="de-DE" sz="1200" b="1" dirty="0" err="1" smtClean="0">
                <a:solidFill>
                  <a:schemeClr val="bg1"/>
                </a:solidFill>
                <a:cs typeface="Arial" charset="0"/>
              </a:rPr>
              <a:t>Product</a:t>
            </a:r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 &amp; Services roll-out</a:t>
            </a: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25" name="Chevron 124"/>
          <p:cNvSpPr/>
          <p:nvPr/>
        </p:nvSpPr>
        <p:spPr bwMode="auto">
          <a:xfrm>
            <a:off x="2602398" y="4770903"/>
            <a:ext cx="2340537" cy="480619"/>
          </a:xfrm>
          <a:prstGeom prst="chevron">
            <a:avLst>
              <a:gd name="adj" fmla="val 22956"/>
            </a:avLst>
          </a:prstGeom>
          <a:gradFill flip="none" rotWithShape="1">
            <a:gsLst>
              <a:gs pos="0">
                <a:srgbClr val="37E6FA">
                  <a:shade val="30000"/>
                  <a:satMod val="115000"/>
                </a:srgbClr>
              </a:gs>
              <a:gs pos="50000">
                <a:srgbClr val="37E6FA">
                  <a:shade val="67500"/>
                  <a:satMod val="115000"/>
                </a:srgbClr>
              </a:gs>
              <a:gs pos="100000">
                <a:srgbClr val="37E6FA">
                  <a:shade val="100000"/>
                  <a:satMod val="115000"/>
                </a:srgbClr>
              </a:gs>
            </a:gsLst>
            <a:lin ang="10800000" scaled="1"/>
            <a:tileRect/>
          </a:gradFill>
          <a:ln w="28575">
            <a:noFill/>
            <a:prstDash val="dash"/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95250" algn="ctr">
              <a:spcBef>
                <a:spcPts val="0"/>
              </a:spcBef>
            </a:pPr>
            <a:r>
              <a:rPr lang="en-GB" sz="1200" b="1" dirty="0">
                <a:solidFill>
                  <a:schemeClr val="bg1"/>
                </a:solidFill>
                <a:cs typeface="Arial" charset="0"/>
              </a:rPr>
              <a:t>Settlement adaptations to T2S </a:t>
            </a:r>
            <a:endParaRPr lang="fr-FR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39" name="Isosceles Triangle 138"/>
          <p:cNvSpPr/>
          <p:nvPr/>
        </p:nvSpPr>
        <p:spPr bwMode="auto">
          <a:xfrm>
            <a:off x="4817846" y="3724801"/>
            <a:ext cx="250178" cy="22329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  <a:prstDash val="dash"/>
          </a:ln>
          <a:effectLst/>
          <a:extLst/>
        </p:spPr>
        <p:txBody>
          <a:bodyPr vert="horz" wrap="square" lIns="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1778" y="1628800"/>
            <a:ext cx="8526726" cy="129614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The </a:t>
            </a:r>
            <a:r>
              <a:rPr lang="en-US" sz="1600" dirty="0" err="1" smtClean="0">
                <a:solidFill>
                  <a:schemeClr val="tx1">
                    <a:lumMod val="50000"/>
                  </a:schemeClr>
                </a:solidFill>
              </a:rPr>
              <a:t>LuxCSD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 T2S readiness is delivered by </a:t>
            </a:r>
            <a:r>
              <a:rPr lang="en-US" sz="1600" dirty="0" err="1" smtClean="0">
                <a:solidFill>
                  <a:schemeClr val="tx1">
                    <a:lumMod val="50000"/>
                  </a:schemeClr>
                </a:solidFill>
              </a:rPr>
              <a:t>Clearstream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. </a:t>
            </a:r>
            <a:r>
              <a:rPr lang="en-GB" sz="1600" dirty="0" smtClean="0">
                <a:solidFill>
                  <a:schemeClr val="tx1">
                    <a:lumMod val="50000"/>
                  </a:schemeClr>
                </a:solidFill>
              </a:rPr>
              <a:t>It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ensures a smooth transition to T2S for its customers, based on a Staged Implementation delivering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Continuity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of services and quality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service level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throughout adaptations to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T2S 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Key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service elements deployed starting as of Wave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4,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to allow customers to fully leverage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the   benefits of T2S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80936" y="6473578"/>
            <a:ext cx="651993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>
              <a:spcBef>
                <a:spcPts val="0"/>
              </a:spcBef>
            </a:pPr>
            <a:r>
              <a:rPr lang="en-US" sz="800" baseline="30000" dirty="0" smtClean="0">
                <a:latin typeface="Arial" charset="0"/>
                <a:cs typeface="Arial" charset="0"/>
              </a:rPr>
              <a:t>1</a:t>
            </a:r>
            <a:r>
              <a:rPr lang="en-US" sz="800" dirty="0" smtClean="0">
                <a:latin typeface="Arial" charset="0"/>
                <a:cs typeface="Arial" charset="0"/>
              </a:rPr>
              <a:t> Service elements roll-out plan to be announced in Q2</a:t>
            </a:r>
            <a:endParaRPr lang="en-US" sz="800" dirty="0">
              <a:latin typeface="Arial" charset="0"/>
              <a:cs typeface="Arial" charset="0"/>
            </a:endParaRPr>
          </a:p>
        </p:txBody>
      </p:sp>
      <p:sp>
        <p:nvSpPr>
          <p:cNvPr id="4" name="Left Brace 3"/>
          <p:cNvSpPr/>
          <p:nvPr/>
        </p:nvSpPr>
        <p:spPr bwMode="auto">
          <a:xfrm>
            <a:off x="996172" y="3723886"/>
            <a:ext cx="184359" cy="662937"/>
          </a:xfrm>
          <a:prstGeom prst="leftBrace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  <a:ex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Left Brace 43"/>
          <p:cNvSpPr/>
          <p:nvPr/>
        </p:nvSpPr>
        <p:spPr bwMode="auto">
          <a:xfrm>
            <a:off x="1011976" y="4437113"/>
            <a:ext cx="184359" cy="1662169"/>
          </a:xfrm>
          <a:prstGeom prst="leftBrace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  <a:ex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098" y="3794910"/>
            <a:ext cx="7852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Issuer CSD</a:t>
            </a:r>
            <a:endParaRPr lang="en-US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426339" y="4960810"/>
            <a:ext cx="7852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Investor CSD</a:t>
            </a:r>
            <a:r>
              <a:rPr lang="en-US" sz="1100" baseline="30000" dirty="0" smtClean="0"/>
              <a:t>1</a:t>
            </a:r>
            <a:endParaRPr lang="en-US" sz="1100" baseline="30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11263" y="6298094"/>
            <a:ext cx="490944" cy="187325"/>
          </a:xfrm>
        </p:spPr>
        <p:txBody>
          <a:bodyPr/>
          <a:lstStyle/>
          <a:p>
            <a:fld id="{D28637B1-63B0-4E20-BC1B-C22AFCA1096F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6" name="Date Placeholder 2"/>
          <p:cNvSpPr txBox="1">
            <a:spLocks/>
          </p:cNvSpPr>
          <p:nvPr/>
        </p:nvSpPr>
        <p:spPr bwMode="auto">
          <a:xfrm>
            <a:off x="7022791" y="6299200"/>
            <a:ext cx="11430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4825420B-5E16-48F8-AA3B-B88DD649ED9F}" type="datetime3">
              <a:rPr lang="en-US" smtClean="0">
                <a:solidFill>
                  <a:srgbClr val="666666"/>
                </a:solidFill>
              </a:rPr>
              <a:pPr>
                <a:defRPr/>
              </a:pPr>
              <a:t>6 October 2016</a:t>
            </a:fld>
            <a:endParaRPr lang="en-GB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95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Key Service Changes </a:t>
            </a:r>
            <a:r>
              <a:rPr lang="en-GB" b="0" dirty="0" smtClean="0"/>
              <a:t>Wave 4 (W4)</a:t>
            </a:r>
            <a:br>
              <a:rPr lang="en-GB" b="0" dirty="0" smtClean="0"/>
            </a:br>
            <a:r>
              <a:rPr lang="en-GB" b="0" dirty="0" smtClean="0"/>
              <a:t>Positions and Account Numbers in </a:t>
            </a:r>
            <a:r>
              <a:rPr lang="en-GB" b="0" dirty="0" err="1" smtClean="0"/>
              <a:t>LuxCSD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759575" y="6308727"/>
            <a:ext cx="2133600" cy="187325"/>
          </a:xfrm>
        </p:spPr>
        <p:txBody>
          <a:bodyPr/>
          <a:lstStyle/>
          <a:p>
            <a:fld id="{D28637B1-63B0-4E20-BC1B-C22AFCA1096F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504807" y="1801817"/>
            <a:ext cx="84296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GB" sz="1600" dirty="0" err="1" smtClean="0"/>
              <a:t>LuxCSD</a:t>
            </a:r>
            <a:r>
              <a:rPr lang="en-GB" sz="1600" dirty="0" smtClean="0"/>
              <a:t> </a:t>
            </a:r>
            <a:r>
              <a:rPr lang="en-GB" sz="1600" dirty="0"/>
              <a:t>client accounts </a:t>
            </a:r>
            <a:r>
              <a:rPr lang="en-GB" sz="1600" dirty="0" smtClean="0"/>
              <a:t>have presently specific </a:t>
            </a:r>
            <a:r>
              <a:rPr lang="en-GB" sz="1600" dirty="0"/>
              <a:t>43XXX account </a:t>
            </a:r>
            <a:r>
              <a:rPr lang="en-GB" sz="1600" dirty="0" smtClean="0"/>
              <a:t>numbers. </a:t>
            </a:r>
            <a:r>
              <a:rPr lang="en-GB" sz="1600" dirty="0"/>
              <a:t>These accounts will remain </a:t>
            </a:r>
            <a:r>
              <a:rPr lang="en-GB" sz="1600" dirty="0" smtClean="0"/>
              <a:t>for </a:t>
            </a:r>
            <a:r>
              <a:rPr lang="en-GB" sz="1600" dirty="0"/>
              <a:t>settlement outside T2S. For the </a:t>
            </a:r>
            <a:r>
              <a:rPr lang="en-GB" sz="1600" b="1" dirty="0"/>
              <a:t>settlement in T2S</a:t>
            </a:r>
            <a:r>
              <a:rPr lang="en-GB" sz="1600" dirty="0"/>
              <a:t>, </a:t>
            </a:r>
            <a:r>
              <a:rPr lang="en-GB" sz="1600" b="1" dirty="0"/>
              <a:t>new 48XXX </a:t>
            </a:r>
            <a:r>
              <a:rPr lang="en-GB" sz="1600" dirty="0"/>
              <a:t>accounts will </a:t>
            </a:r>
            <a:r>
              <a:rPr lang="en-GB" sz="1600" dirty="0" smtClean="0"/>
              <a:t>be used. </a:t>
            </a:r>
            <a:r>
              <a:rPr lang="en-GB" sz="1600" dirty="0" err="1"/>
              <a:t>LuxCSD</a:t>
            </a:r>
            <a:r>
              <a:rPr lang="en-GB" sz="1600" dirty="0"/>
              <a:t> clients will be requested to complete a new account application </a:t>
            </a:r>
            <a:r>
              <a:rPr lang="en-GB" sz="1600" dirty="0" smtClean="0"/>
              <a:t>form, </a:t>
            </a:r>
            <a:r>
              <a:rPr lang="en-GB" sz="1600" dirty="0"/>
              <a:t>in order to comply with legal and compliance requirements</a:t>
            </a:r>
            <a:r>
              <a:rPr lang="en-GB" sz="1600" dirty="0" smtClean="0"/>
              <a:t>.</a:t>
            </a:r>
          </a:p>
          <a:p>
            <a:pPr>
              <a:buClr>
                <a:schemeClr val="tx2"/>
              </a:buClr>
            </a:pPr>
            <a:endParaRPr lang="en-GB" sz="1600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GB" sz="1600" dirty="0" smtClean="0"/>
              <a:t>The </a:t>
            </a:r>
            <a:r>
              <a:rPr lang="en-GB" sz="1600" dirty="0"/>
              <a:t>48xxx accounts will be linked to the specific T2S security accounts, and a dedicated cash account (DCA) shall be linked respectively to the security </a:t>
            </a:r>
            <a:r>
              <a:rPr lang="en-GB" sz="1600" dirty="0" smtClean="0"/>
              <a:t>account. </a:t>
            </a:r>
            <a:r>
              <a:rPr lang="en-GB" sz="1600" dirty="0"/>
              <a:t>The client </a:t>
            </a:r>
            <a:r>
              <a:rPr lang="en-GB" sz="1600" dirty="0" smtClean="0"/>
              <a:t>shall provide their </a:t>
            </a:r>
            <a:r>
              <a:rPr lang="en-GB" sz="1600" dirty="0"/>
              <a:t>BIC11 (</a:t>
            </a:r>
            <a:r>
              <a:rPr lang="en-GB" sz="1600" dirty="0" smtClean="0"/>
              <a:t>Business Identifier Code) </a:t>
            </a:r>
            <a:r>
              <a:rPr lang="en-GB" sz="1600" dirty="0"/>
              <a:t>to </a:t>
            </a:r>
            <a:r>
              <a:rPr lang="en-GB" sz="1600" dirty="0" smtClean="0"/>
              <a:t>be used as T2S settlement party identification.</a:t>
            </a:r>
            <a:r>
              <a:rPr lang="en-US" sz="1600" dirty="0"/>
              <a:t> </a:t>
            </a:r>
            <a:endParaRPr lang="en-US" sz="1600" dirty="0" smtClean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US" sz="1600" dirty="0" smtClean="0"/>
              <a:t>All </a:t>
            </a:r>
            <a:r>
              <a:rPr lang="en-US" sz="1600" dirty="0" err="1"/>
              <a:t>LuxCSD</a:t>
            </a:r>
            <a:r>
              <a:rPr lang="en-US" sz="1600" dirty="0"/>
              <a:t> issued securities denominated in EUR will be migrated to T2S in Wave 4, causing </a:t>
            </a:r>
            <a:r>
              <a:rPr lang="en-GB" sz="1600" dirty="0"/>
              <a:t>positions of </a:t>
            </a:r>
            <a:r>
              <a:rPr lang="en-GB" sz="1600" dirty="0" err="1"/>
              <a:t>LuxCSD</a:t>
            </a:r>
            <a:r>
              <a:rPr lang="en-GB" sz="1600" dirty="0"/>
              <a:t> investor accounts to be migrated to their corresponding accounts in T2S during the migration week-end of T2S Wave 4.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2789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3MM32EPkadXnm_i_UUH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OHffqT2cEmk9rtDFhIbE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OWp4ayOX02fLNIzzaJXr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VYOwSQs_EKW6GkkMOFl4Q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iYzXjLvpEiM1DRYmaHyo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3MM32EPkadXnm_i_UUH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3MM32EPkadXnm_i_UUH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3MM32EPkadXnm_i_UUH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3MM32EPkadXnm_i_UUH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xfM0TEmnUKhq9_zbPUso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3MM32EPkadXnm_i_UUH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3MM32EPkadXnm_i_UUH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VTRRc_jk.DMclEs0nwN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tgBiTHNk.EDU3GIrHPi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pldBxD7AkiWGwWDrT.CN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jDhyF_al0ODs3Q0xjdYPQ"/>
</p:tagLst>
</file>

<file path=ppt/theme/theme1.xml><?xml version="1.0" encoding="utf-8"?>
<a:theme xmlns:a="http://schemas.openxmlformats.org/drawingml/2006/main" name="LuxCSD">
  <a:themeElements>
    <a:clrScheme name="LuxCSD 2">
      <a:dk1>
        <a:srgbClr val="000000"/>
      </a:dk1>
      <a:lt1>
        <a:srgbClr val="FFFFFF"/>
      </a:lt1>
      <a:dk2>
        <a:srgbClr val="7CC243"/>
      </a:dk2>
      <a:lt2>
        <a:srgbClr val="339999"/>
      </a:lt2>
      <a:accent1>
        <a:srgbClr val="96CDCE"/>
      </a:accent1>
      <a:accent2>
        <a:srgbClr val="CCCCCC"/>
      </a:accent2>
      <a:accent3>
        <a:srgbClr val="FFFFFF"/>
      </a:accent3>
      <a:accent4>
        <a:srgbClr val="000000"/>
      </a:accent4>
      <a:accent5>
        <a:srgbClr val="C9E3E3"/>
      </a:accent5>
      <a:accent6>
        <a:srgbClr val="B9B9B9"/>
      </a:accent6>
      <a:hlink>
        <a:srgbClr val="93989E"/>
      </a:hlink>
      <a:folHlink>
        <a:srgbClr val="666666"/>
      </a:folHlink>
    </a:clrScheme>
    <a:fontScheme name="LuxCS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7" tIns="44450" rIns="90487" bIns="4445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7" tIns="44450" rIns="90487" bIns="4445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uxCSD 1">
        <a:dk1>
          <a:srgbClr val="000000"/>
        </a:dk1>
        <a:lt1>
          <a:srgbClr val="FFFFFF"/>
        </a:lt1>
        <a:dk2>
          <a:srgbClr val="86B918"/>
        </a:dk2>
        <a:lt2>
          <a:srgbClr val="339999"/>
        </a:lt2>
        <a:accent1>
          <a:srgbClr val="96CDCE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C9E3E3"/>
        </a:accent5>
        <a:accent6>
          <a:srgbClr val="B9B9B9"/>
        </a:accent6>
        <a:hlink>
          <a:srgbClr val="999999"/>
        </a:hlink>
        <a:folHlink>
          <a:srgbClr val="66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CSD 2">
        <a:dk1>
          <a:srgbClr val="000000"/>
        </a:dk1>
        <a:lt1>
          <a:srgbClr val="FFFFFF"/>
        </a:lt1>
        <a:dk2>
          <a:srgbClr val="7CC243"/>
        </a:dk2>
        <a:lt2>
          <a:srgbClr val="339999"/>
        </a:lt2>
        <a:accent1>
          <a:srgbClr val="96CDCE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C9E3E3"/>
        </a:accent5>
        <a:accent6>
          <a:srgbClr val="B9B9B9"/>
        </a:accent6>
        <a:hlink>
          <a:srgbClr val="93989E"/>
        </a:hlink>
        <a:folHlink>
          <a:srgbClr val="66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CSD 3">
        <a:dk1>
          <a:srgbClr val="000000"/>
        </a:dk1>
        <a:lt1>
          <a:srgbClr val="FFFFFF"/>
        </a:lt1>
        <a:dk2>
          <a:srgbClr val="86B918"/>
        </a:dk2>
        <a:lt2>
          <a:srgbClr val="339999"/>
        </a:lt2>
        <a:accent1>
          <a:srgbClr val="96CDCE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C9E3E3"/>
        </a:accent5>
        <a:accent6>
          <a:srgbClr val="B9B9B9"/>
        </a:accent6>
        <a:hlink>
          <a:srgbClr val="93989E"/>
        </a:hlink>
        <a:folHlink>
          <a:srgbClr val="686C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LuxCSD</Template>
  <TotalTime>0</TotalTime>
  <Words>4114</Words>
  <Application>Microsoft Office PowerPoint</Application>
  <PresentationFormat>On-screen Show (4:3)</PresentationFormat>
  <Paragraphs>778</Paragraphs>
  <Slides>39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LuxCSD</vt:lpstr>
      <vt:lpstr>think-cell Slide</vt:lpstr>
      <vt:lpstr>LuxCSD clients Client Migration Readiness</vt:lpstr>
      <vt:lpstr>T2S Update</vt:lpstr>
      <vt:lpstr>CSG Confirmed New Migration Scenario Decision based on recent project achievements </vt:lpstr>
      <vt:lpstr>New Migration Composition and Timeline LuxCSD new migration date: 6 February 2017 </vt:lpstr>
      <vt:lpstr>PowerPoint Presentation</vt:lpstr>
      <vt:lpstr>CSG Installed New CSDR Task Force CSDs are responsible for CSDR compliance of T2S </vt:lpstr>
      <vt:lpstr>Project Approach and Key Services</vt:lpstr>
      <vt:lpstr>LuxCSD project approach and status </vt:lpstr>
      <vt:lpstr>Key Service Changes Wave 4 (W4) Positions and Account Numbers in LuxCSD</vt:lpstr>
      <vt:lpstr>General approach for T2S Changes of LuxCSD‘s GTCs and Customer Handbook</vt:lpstr>
      <vt:lpstr>Overview of Main Areas of Change of the GTCs and the Customer Handbook (1/2)</vt:lpstr>
      <vt:lpstr>Overview of Main Areas of Change of the GTCs (2/2)</vt:lpstr>
      <vt:lpstr>Key Service Changes W4 - LuxCSD clients  Introducing Business Features of T2S (1/2)</vt:lpstr>
      <vt:lpstr>Key Service Changes W4 - LuxCSD clients  Introducing Business Features of T2S  (2/2)</vt:lpstr>
      <vt:lpstr>Migration Approach</vt:lpstr>
      <vt:lpstr>PowerPoint Presentation</vt:lpstr>
      <vt:lpstr>Product Approach</vt:lpstr>
      <vt:lpstr>LuxCSD adopts New Technical Features of the OneClearstream Connectivity A progressive consolidation of the portal and SWIFT/File Transfer messaging across CSDs and ICSD</vt:lpstr>
      <vt:lpstr>Xact Web Portal: access to all services Single sign-on to access the full range of services</vt:lpstr>
      <vt:lpstr>ClearstreamXact also via Swift and File Transfer LuxCSD will ensure the translation of customers formats to T2S</vt:lpstr>
      <vt:lpstr>Client Readiness and Testing approach  </vt:lpstr>
      <vt:lpstr>LuxCSD – Client Readiness1</vt:lpstr>
      <vt:lpstr>Business and Technical Set-up in 5 Steps  High-Level Work-flow</vt:lpstr>
      <vt:lpstr>Business Elements required for  Client Account Set-up and Testing</vt:lpstr>
      <vt:lpstr>LuxCSD Customer Testing T2S Wave 4</vt:lpstr>
      <vt:lpstr>Test-cases &amp; Scenarios</vt:lpstr>
      <vt:lpstr>Test Messages – Community Swift Testing</vt:lpstr>
      <vt:lpstr>Next steps  </vt:lpstr>
      <vt:lpstr>Back-up slides</vt:lpstr>
      <vt:lpstr>Xact Web Portal: My Indicators All relevant quantitative information on your activity with us  </vt:lpstr>
      <vt:lpstr>Xact Web Portal: My Calendar Your CA, Income, Proxy Voting, Tax certificates events forecast in different configurable views</vt:lpstr>
      <vt:lpstr>Xact Web Portal: My Tasks, My Alerts, My Queries Your (urgent) ¨to do list¨ across ICSD and CSDs</vt:lpstr>
      <vt:lpstr>ISO15022 Inbound Message Specifications for Settlement in T2S (MT 54x)</vt:lpstr>
      <vt:lpstr>List of message types that will be used by LuxCSD</vt:lpstr>
      <vt:lpstr>PowerPoint Presentation</vt:lpstr>
      <vt:lpstr>Issues reported during Italian Migration Lessons learnt – AFME &amp; ICMA report </vt:lpstr>
      <vt:lpstr>Issues reported during Italian migration (2) Lessons learnt – AFME &amp; ICMA report   </vt:lpstr>
      <vt:lpstr>Issues reported during Italian migration (3) Lessons learnt – AFME &amp; ICMA report   </vt:lpstr>
      <vt:lpstr>PowerPoint Presentation</vt:lpstr>
    </vt:vector>
  </TitlesOfParts>
  <Company>Deutsche Börse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Marques Catarina</dc:creator>
  <cp:lastModifiedBy>Zorn Susanne</cp:lastModifiedBy>
  <cp:revision>38</cp:revision>
  <cp:lastPrinted>2016-03-15T15:01:11Z</cp:lastPrinted>
  <dcterms:created xsi:type="dcterms:W3CDTF">2016-03-14T15:29:20Z</dcterms:created>
  <dcterms:modified xsi:type="dcterms:W3CDTF">2016-10-06T09:49:45Z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